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notesMasterIdLst>
    <p:notesMasterId r:id="rId30"/>
  </p:notesMasterIdLst>
  <p:sldIdLst>
    <p:sldId id="289" r:id="rId2"/>
    <p:sldId id="628" r:id="rId3"/>
    <p:sldId id="629" r:id="rId4"/>
    <p:sldId id="572" r:id="rId5"/>
    <p:sldId id="630" r:id="rId6"/>
    <p:sldId id="608" r:id="rId7"/>
    <p:sldId id="609" r:id="rId8"/>
    <p:sldId id="625" r:id="rId9"/>
    <p:sldId id="624" r:id="rId10"/>
    <p:sldId id="610" r:id="rId11"/>
    <p:sldId id="611" r:id="rId12"/>
    <p:sldId id="526" r:id="rId13"/>
    <p:sldId id="622" r:id="rId14"/>
    <p:sldId id="613" r:id="rId15"/>
    <p:sldId id="614" r:id="rId16"/>
    <p:sldId id="615" r:id="rId17"/>
    <p:sldId id="623" r:id="rId18"/>
    <p:sldId id="616" r:id="rId19"/>
    <p:sldId id="617" r:id="rId20"/>
    <p:sldId id="604" r:id="rId21"/>
    <p:sldId id="627" r:id="rId22"/>
    <p:sldId id="621" r:id="rId23"/>
    <p:sldId id="618" r:id="rId24"/>
    <p:sldId id="619" r:id="rId25"/>
    <p:sldId id="274" r:id="rId26"/>
    <p:sldId id="273" r:id="rId27"/>
    <p:sldId id="275" r:id="rId28"/>
    <p:sldId id="620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23" autoAdjust="0"/>
    <p:restoredTop sz="94660"/>
  </p:normalViewPr>
  <p:slideViewPr>
    <p:cSldViewPr snapToGrid="0">
      <p:cViewPr varScale="1">
        <p:scale>
          <a:sx n="60" d="100"/>
          <a:sy n="60" d="100"/>
        </p:scale>
        <p:origin x="5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540AE-D566-420F-88C0-398140095582}" type="datetimeFigureOut">
              <a:rPr lang="en-CA" smtClean="0"/>
              <a:t>2025-05-09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0B1EA-A558-4E98-A1C5-5DB52E3F52F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7394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536D61-E950-45D2-B194-614CFADE8949}" type="slidenum">
              <a:rPr lang="en-US" altLang="zh-TW">
                <a:solidFill>
                  <a:srgbClr val="000000"/>
                </a:solidFill>
              </a:rPr>
              <a:pPr/>
              <a:t>1</a:t>
            </a:fld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7872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F0B1EA-A558-4E98-A1C5-5DB52E3F52F6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9744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E0C92521-3F3C-A3BE-275C-525899D481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fld id="{B2E33BE9-C6CC-4D6B-B4CB-B24FCB382B01}" type="slidenum">
              <a:rPr lang="en-US" altLang="zh-TW" sz="1200"/>
              <a:pPr eaLnBrk="1" hangingPunct="1"/>
              <a:t>23</a:t>
            </a:fld>
            <a:endParaRPr lang="en-US" altLang="zh-TW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0A2AB5D3-0E87-82F3-E3B6-8BFD64C516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25A834B3-FA3D-9578-2BDA-75FB9234CA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53B03F9D-D753-A0F0-7A07-19AA142157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fld id="{22134EDB-E902-4775-8D4E-E63716E26E24}" type="slidenum">
              <a:rPr lang="en-US" altLang="zh-TW" sz="1200"/>
              <a:pPr eaLnBrk="1" hangingPunct="1"/>
              <a:t>24</a:t>
            </a:fld>
            <a:endParaRPr lang="en-US" altLang="zh-TW" sz="12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0FF45D96-26B2-B400-464A-4579E118E7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5DA64B79-6C4C-B194-895B-1E3BB3146E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98E8E1A0-EC93-0571-D8DE-0B0C2FC3D9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fld id="{97F9B526-CD76-450D-9DE8-1B3AE6353CB0}" type="slidenum">
              <a:rPr lang="en-US" altLang="zh-TW" sz="1200"/>
              <a:pPr eaLnBrk="1" hangingPunct="1"/>
              <a:t>25</a:t>
            </a:fld>
            <a:endParaRPr lang="en-US" altLang="zh-TW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218F1FE9-5E48-CC04-6B98-E69FBFA835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1937D29F-9CAE-88F6-D038-EEAA94DAAA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F2E6AB12-5422-277E-985D-C19360314A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fld id="{B0E6F398-73E0-4C23-BC75-B29D8A9EF6DA}" type="slidenum">
              <a:rPr lang="en-US" altLang="zh-TW" sz="1200"/>
              <a:pPr eaLnBrk="1" hangingPunct="1"/>
              <a:t>26</a:t>
            </a:fld>
            <a:endParaRPr lang="en-US" altLang="zh-TW" sz="12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2A2E80A-33C7-C788-A19D-E6EE598D3D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5CB2B946-4DDC-DB93-59D7-ED36AA4E71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423F3855-3AC2-808C-3C5E-0A638C7FAB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fld id="{E71B1324-418F-495B-87AD-C30296E23EFE}" type="slidenum">
              <a:rPr lang="en-US" altLang="zh-TW" sz="1200"/>
              <a:pPr eaLnBrk="1" hangingPunct="1"/>
              <a:t>27</a:t>
            </a:fld>
            <a:endParaRPr lang="en-US" altLang="zh-TW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4882FC8C-05AD-5A60-DEDD-F27E8D9A6C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3AD367A8-DD65-E525-E768-778F676A4D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F2E6AB12-5422-277E-985D-C19360314A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fld id="{B0E6F398-73E0-4C23-BC75-B29D8A9EF6DA}" type="slidenum">
              <a:rPr lang="en-US" altLang="zh-TW" sz="1200"/>
              <a:pPr eaLnBrk="1" hangingPunct="1"/>
              <a:t>28</a:t>
            </a:fld>
            <a:endParaRPr lang="en-US" altLang="zh-TW" sz="12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F2A2E80A-33C7-C788-A19D-E6EE598D3D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5CB2B946-4DDC-DB93-59D7-ED36AA4E71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1AB50-A82E-4298-A616-29E58CCD94E9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53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9611DD-0876-43A5-B25C-F3483DEB6C21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480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7992B8-6756-428C-9CB1-C2EAB48002A9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629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8DBA09-4C6D-4C0B-B84D-F84307E62808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620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78F65-8C5A-4E2D-8D4A-9AB17A400886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618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1A575-4A6F-4499-8F17-85FCF9164DF4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79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0CACD-DFD6-425B-8C80-462692085221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91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2CBBE-96CA-44D6-A02B-FFEBEE6CB2B1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123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F2686-E471-460F-9459-18A6BA4372D9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225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063E15-34C5-4A76-9805-B6BB5F124438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991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AF23F4-2F0E-4B3B-B09C-2D861DAF56E7}" type="slidenum">
              <a:rPr lang="en-US" altLang="zh-TW">
                <a:solidFill>
                  <a:srgbClr val="FFFFFF"/>
                </a:solidFill>
              </a:rPr>
              <a:pPr/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76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fld id="{B35DFDC8-CFC6-4E40-AD27-6DC572E3478A}" type="slidenum">
              <a:rPr kumimoji="1" lang="en-US" altLang="zh-TW" smtClean="0">
                <a:solidFill>
                  <a:srgbClr val="FFFFF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00430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新細明體" panose="02020500000000000000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e.fhl.net/new/read.php?id=849&amp;VERSION=unv&amp;strongflag=-1&amp;TABFLAG=0&amp;ide=1&amp;m=#hit" TargetMode="External"/><Relationship Id="rId2" Type="http://schemas.openxmlformats.org/officeDocument/2006/relationships/hyperlink" Target="https://bible.fhl.net/new/read.php?id=848&amp;VERSION=unv&amp;strongflag=-1&amp;TABFLAG=0&amp;ide=1&amp;m=#hi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ible.fhl.net/new/read.php?id=850&amp;VERSION=unv&amp;strongflag=-1&amp;TABFLAG=0&amp;ide=1&amp;m=#hit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e.fhl.net/new/read.php?id=851&amp;VERSION=unv&amp;strongflag=-1&amp;TABFLAG=0&amp;ide=1&amp;m=#hi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e.fhl.net/new/read.php?id=827&amp;VERSION=unv&amp;strongflag=-1&amp;TABFLAG=0&amp;ide=1&amp;m=#hit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e.fhl.net/new/read.php?id=812&amp;VERSION=unv&amp;strongflag=-1&amp;TABFLAG=0&amp;ide=1&amp;m=#hit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e.fhl.net/new/read.php?id=828&amp;VERSION=unv&amp;strongflag=-1&amp;TABFLAG=0&amp;ide=1&amp;m=#hit" TargetMode="External"/><Relationship Id="rId2" Type="http://schemas.openxmlformats.org/officeDocument/2006/relationships/hyperlink" Target="https://bible.fhl.net/new/read.php?id=827&amp;VERSION=unv&amp;strongflag=-1&amp;TABFLAG=0&amp;ide=1&amp;m=#hit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bible.fhl.net/new/read.php?id=1505&amp;VERSION=unv&amp;strongflag=-1&amp;TABFLAG=0&amp;ide=1&amp;m=#hit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e.fhl.net/new/read.php?id=813&amp;VERSION=unv&amp;strongflag=-1&amp;TABFLAG=0&amp;ide=1&amp;m=#hit" TargetMode="External"/><Relationship Id="rId2" Type="http://schemas.openxmlformats.org/officeDocument/2006/relationships/hyperlink" Target="https://bible.fhl.net/new/read.php?id=812&amp;VERSION=unv&amp;strongflag=-1&amp;TABFLAG=0&amp;ide=1&amp;m=#hi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e.fhl.net/new/read.php?id=827&amp;VERSION=unv&amp;strongflag=-1&amp;TABFLAG=0&amp;ide=1&amp;m=#hit" TargetMode="External"/><Relationship Id="rId2" Type="http://schemas.openxmlformats.org/officeDocument/2006/relationships/hyperlink" Target="https://bible.fhl.net/new/read.php?id=826&amp;VERSION=unv&amp;strongflag=-1&amp;TABFLAG=0&amp;ide=1&amp;m=#hi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bible.fhl.net/new/read.php?id=828&amp;VERSION=unv&amp;strongflag=-1&amp;TABFLAG=0&amp;ide=1&amp;m=#hit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e.fhl.net/new/read.php?id=841&amp;VERSION=unv&amp;strongflag=-1&amp;TABFLAG=0&amp;ide=1&amp;m=#hit" TargetMode="External"/><Relationship Id="rId2" Type="http://schemas.openxmlformats.org/officeDocument/2006/relationships/hyperlink" Target="https://bible.fhl.net/new/read.php?id=840&amp;VERSION=unv&amp;strongflag=-1&amp;TABFLAG=0&amp;ide=1&amp;m=#hi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ible.fhl.net/new/read.php?id=842&amp;VERSION=unv&amp;strongflag=-1&amp;TABFLAG=0&amp;ide=1&amp;m=#hit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ible.fhl.net/new/read.php?id=844&amp;VERSION=unv&amp;strongflag=-1&amp;TABFLAG=0&amp;ide=1&amp;m=#hit" TargetMode="External"/><Relationship Id="rId2" Type="http://schemas.openxmlformats.org/officeDocument/2006/relationships/hyperlink" Target="https://bible.fhl.net/new/read.php?id=843&amp;VERSION=unv&amp;strongflag=-1&amp;TABFLAG=0&amp;ide=1&amp;m=#hi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3AB7A3A-8696-59CA-2CB9-1DB7BD21CC6B}"/>
              </a:ext>
            </a:extLst>
          </p:cNvPr>
          <p:cNvSpPr txBox="1"/>
          <p:nvPr/>
        </p:nvSpPr>
        <p:spPr>
          <a:xfrm>
            <a:off x="562303" y="2238704"/>
            <a:ext cx="1106739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zh-TW" altLang="en-US" sz="88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「沒有被遺忘的利亞」</a:t>
            </a:r>
            <a:endParaRPr kumimoji="1" lang="en-CA" sz="8800" b="1" dirty="0">
              <a:solidFill>
                <a:schemeClr val="tx2"/>
              </a:solidFill>
              <a:latin typeface="Courier New" panose="02070309020205020404" pitchFamily="49" charset="0"/>
              <a:ea typeface="+mj-ea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2691F1-30BB-9E6F-0B9F-D1803ABDF6F4}"/>
              </a:ext>
            </a:extLst>
          </p:cNvPr>
          <p:cNvSpPr txBox="1"/>
          <p:nvPr/>
        </p:nvSpPr>
        <p:spPr>
          <a:xfrm>
            <a:off x="4603897" y="5138823"/>
            <a:ext cx="702579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6575" indent="-536575"/>
            <a:r>
              <a:rPr lang="zh-TW" sz="44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（創</a:t>
            </a:r>
            <a:r>
              <a:rPr lang="en-CA" sz="44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29-30</a:t>
            </a:r>
            <a:r>
              <a:rPr lang="zh-TW" altLang="en-US" sz="44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章</a:t>
            </a:r>
            <a:r>
              <a:rPr lang="en-CA" sz="44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; 49:31;  </a:t>
            </a:r>
            <a:r>
              <a:rPr lang="zh-TW" altLang="en-US" sz="44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太</a:t>
            </a:r>
            <a:r>
              <a:rPr lang="en-CA" altLang="zh-TW" sz="44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:1-2</a:t>
            </a:r>
            <a:r>
              <a:rPr lang="zh-TW" sz="44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）</a:t>
            </a:r>
            <a:endParaRPr lang="en-CA" sz="4400" dirty="0"/>
          </a:p>
        </p:txBody>
      </p:sp>
    </p:spTree>
    <p:extLst>
      <p:ext uri="{BB962C8B-B14F-4D97-AF65-F5344CB8AC3E}">
        <p14:creationId xmlns:p14="http://schemas.microsoft.com/office/powerpoint/2010/main" val="4274558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DB956-A781-CCA2-3A1F-CABBC93CD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5AD1E-B0AC-32FD-AF87-CFF51C28B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68" y="390197"/>
            <a:ext cx="12160469" cy="692369"/>
          </a:xfrm>
        </p:spPr>
        <p:txBody>
          <a:bodyPr/>
          <a:lstStyle/>
          <a:p>
            <a:br>
              <a:rPr lang="en-CA" altLang="zh-TW" sz="1800" b="1" u="sng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ACB70-8535-CE0C-D38B-0ED02F29C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6" y="1313792"/>
            <a:ext cx="11550869" cy="4985845"/>
          </a:xfrm>
        </p:spPr>
        <p:txBody>
          <a:bodyPr/>
          <a:lstStyle/>
          <a:p>
            <a:pPr marL="1881188" indent="-1881188"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30:17</a:t>
            </a:r>
            <a:r>
              <a:rPr lang="en-CA" sz="4000" dirty="0"/>
              <a:t> </a:t>
            </a:r>
            <a:r>
              <a:rPr lang="zh-TW" altLang="en-US" sz="4000" dirty="0"/>
              <a:t>神應允了利亞，她就懷孕，給雅各生了第五個兒子。</a:t>
            </a:r>
            <a:endParaRPr lang="en-CA" altLang="zh-TW" sz="4000" dirty="0"/>
          </a:p>
          <a:p>
            <a:pPr marL="1881188" indent="-1881188">
              <a:buNone/>
            </a:pPr>
            <a:r>
              <a:rPr lang="zh-TW" altLang="en-US" sz="4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30:18</a:t>
            </a:r>
            <a:r>
              <a:rPr lang="en-CA" sz="4000" dirty="0"/>
              <a:t> </a:t>
            </a:r>
            <a:r>
              <a:rPr lang="zh-TW" altLang="en-US" sz="4000" dirty="0"/>
              <a:t>利亞說：「神給了我價值，因為我把使女給了我丈夫」，於是給他起名叫以薩迦（就是價值的意思）。</a:t>
            </a:r>
            <a:endParaRPr lang="en-CA" altLang="zh-TW" sz="4000" dirty="0"/>
          </a:p>
          <a:p>
            <a:pPr marL="1881188" indent="-1881188">
              <a:buNone/>
            </a:pPr>
            <a:r>
              <a:rPr lang="zh-TW" altLang="en-US" sz="40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30:19</a:t>
            </a:r>
            <a:r>
              <a:rPr lang="en-CA" sz="4000" dirty="0"/>
              <a:t> </a:t>
            </a:r>
            <a:r>
              <a:rPr lang="zh-TW" altLang="en-US" sz="4000" dirty="0"/>
              <a:t>利亞又懷孕，給雅各生了第六個兒子。</a:t>
            </a:r>
            <a:endParaRPr lang="en-CA" altLang="zh-TW" sz="4000" dirty="0"/>
          </a:p>
        </p:txBody>
      </p:sp>
    </p:spTree>
    <p:extLst>
      <p:ext uri="{BB962C8B-B14F-4D97-AF65-F5344CB8AC3E}">
        <p14:creationId xmlns:p14="http://schemas.microsoft.com/office/powerpoint/2010/main" val="1499370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153B8E-87FE-6429-C4F1-404DEE513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6674E-B9EF-BA94-7670-6DD0AC560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68" y="390197"/>
            <a:ext cx="12160469" cy="692369"/>
          </a:xfrm>
        </p:spPr>
        <p:txBody>
          <a:bodyPr/>
          <a:lstStyle/>
          <a:p>
            <a:br>
              <a:rPr lang="en-CA" altLang="zh-TW" sz="1800" b="1" u="sng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21F38-3BAB-3CC3-192C-CBAACDBCB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6" y="1313792"/>
            <a:ext cx="11550869" cy="5276194"/>
          </a:xfrm>
        </p:spPr>
        <p:txBody>
          <a:bodyPr/>
          <a:lstStyle/>
          <a:p>
            <a:pPr marL="1976438" indent="-1976438"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30:20</a:t>
            </a:r>
            <a:r>
              <a:rPr lang="en-CA" sz="4000" dirty="0"/>
              <a:t> </a:t>
            </a:r>
            <a:r>
              <a:rPr lang="zh-TW" altLang="en-US" sz="4000" dirty="0"/>
              <a:t>利亞說：「神賜我厚賞；我丈夫必與我同住，因我給他生了六個兒子」，於是給他起名西布倫（就是同住的意思）。</a:t>
            </a:r>
            <a:r>
              <a:rPr lang="en-CA" altLang="zh-TW" dirty="0">
                <a:solidFill>
                  <a:srgbClr val="FFFF00"/>
                </a:solidFill>
              </a:rPr>
              <a:t>(</a:t>
            </a:r>
            <a:r>
              <a:rPr lang="zh-TW" altLang="en-US" dirty="0">
                <a:solidFill>
                  <a:srgbClr val="FFFF00"/>
                </a:solidFill>
              </a:rPr>
              <a:t>這名字可能是「尊重」（</a:t>
            </a:r>
            <a:r>
              <a:rPr lang="en-CA" dirty="0">
                <a:solidFill>
                  <a:srgbClr val="FFFF00"/>
                </a:solidFill>
              </a:rPr>
              <a:t>honor</a:t>
            </a:r>
            <a:r>
              <a:rPr lang="zh-TW" altLang="en-US" dirty="0">
                <a:solidFill>
                  <a:srgbClr val="FFFF00"/>
                </a:solidFill>
              </a:rPr>
              <a:t>）之意。「西布倫」和「尊重」出自同一字根。</a:t>
            </a:r>
            <a:r>
              <a:rPr lang="en-CA" altLang="zh-TW" dirty="0">
                <a:solidFill>
                  <a:srgbClr val="FFFF00"/>
                </a:solidFill>
              </a:rPr>
              <a:t>)</a:t>
            </a:r>
            <a:endParaRPr lang="en-CA" sz="4000" dirty="0">
              <a:solidFill>
                <a:srgbClr val="FFFF00"/>
              </a:solidFill>
            </a:endParaRPr>
          </a:p>
          <a:p>
            <a:pPr marL="1976438" indent="-1976438">
              <a:buNone/>
            </a:pPr>
            <a:r>
              <a:rPr lang="zh-TW" altLang="en-US" sz="4000" u="sng" dirty="0"/>
              <a:t>創</a:t>
            </a:r>
            <a:r>
              <a:rPr lang="en-CA" sz="4000" u="sng" dirty="0"/>
              <a:t> 30:21</a:t>
            </a:r>
            <a:r>
              <a:rPr lang="en-CA" sz="4000" dirty="0"/>
              <a:t> </a:t>
            </a:r>
            <a:r>
              <a:rPr lang="zh-TW" altLang="en-US" sz="4000" dirty="0"/>
              <a:t>後來又生了一個女兒，給她起名叫底拿。</a:t>
            </a:r>
            <a:r>
              <a:rPr lang="en-CA" dirty="0">
                <a:solidFill>
                  <a:srgbClr val="FFFF00"/>
                </a:solidFill>
              </a:rPr>
              <a:t>(</a:t>
            </a:r>
            <a:r>
              <a:rPr lang="zh-TW" altLang="en-US" dirty="0">
                <a:solidFill>
                  <a:srgbClr val="FFFF00"/>
                </a:solidFill>
              </a:rPr>
              <a:t>原文字義 </a:t>
            </a:r>
            <a:r>
              <a:rPr lang="en-CA" dirty="0">
                <a:solidFill>
                  <a:srgbClr val="FFFF00"/>
                </a:solidFill>
              </a:rPr>
              <a:t>“</a:t>
            </a:r>
            <a:r>
              <a:rPr lang="zh-TW" altLang="en-US" dirty="0">
                <a:solidFill>
                  <a:srgbClr val="FFFF00"/>
                </a:solidFill>
              </a:rPr>
              <a:t>判斷、審判</a:t>
            </a:r>
            <a:r>
              <a:rPr lang="en-CA" dirty="0">
                <a:solidFill>
                  <a:srgbClr val="FFFF00"/>
                </a:solidFill>
              </a:rPr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1995640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zh-TW" altLang="en-US" sz="4400" dirty="0"/>
              <a:t>利亞生命的進階</a:t>
            </a:r>
            <a:endParaRPr lang="en-CA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8" y="1158240"/>
            <a:ext cx="11603420" cy="5379194"/>
          </a:xfrm>
        </p:spPr>
        <p:txBody>
          <a:bodyPr/>
          <a:lstStyle/>
          <a:p>
            <a:pPr marL="125095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400" b="1" dirty="0">
                <a:solidFill>
                  <a:schemeClr val="tx2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一、順服的特質</a:t>
            </a:r>
            <a:endParaRPr lang="en-CA" sz="4400" b="1" dirty="0">
              <a:solidFill>
                <a:schemeClr val="tx2"/>
              </a:solidFill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sz="40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詩</a:t>
            </a:r>
            <a:r>
              <a:rPr lang="en-CA" sz="40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39:7</a:t>
            </a:r>
            <a:r>
              <a:rPr lang="en-CA" sz="4000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 </a:t>
            </a:r>
            <a:r>
              <a:rPr lang="zh-TW" sz="4000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主啊，如今我等甚麼呢？我的指望在乎你！</a:t>
            </a:r>
            <a:endParaRPr lang="en-CA" altLang="zh-TW" sz="4000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sz="40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詩</a:t>
            </a:r>
            <a:r>
              <a:rPr lang="en-CA" sz="40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39:9</a:t>
            </a:r>
            <a:r>
              <a:rPr lang="en-CA" sz="4000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 </a:t>
            </a:r>
            <a:r>
              <a:rPr lang="zh-TW" sz="4000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因我所遭遇的是出於你，我就默然不語。</a:t>
            </a:r>
            <a:endParaRPr lang="en-CA" altLang="zh-TW" sz="4000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sz="40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詩</a:t>
            </a:r>
            <a:r>
              <a:rPr lang="en-CA" sz="40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39:12</a:t>
            </a:r>
            <a:r>
              <a:rPr lang="en-CA" sz="4000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 </a:t>
            </a:r>
            <a:r>
              <a:rPr lang="zh-TW" sz="4000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耶和華啊，求你聽我的禱告，留心聽我的呼求！我流淚，求你不要靜默無聲！因為我在你面前是客旅，是寄居的，像我列祖一般。</a:t>
            </a:r>
            <a:br>
              <a:rPr lang="zh-TW" altLang="en-US" sz="2400" dirty="0">
                <a:latin typeface="Arial" panose="020B0604020202020204" pitchFamily="34" charset="0"/>
              </a:rPr>
            </a:br>
            <a:endParaRPr lang="en-CA" altLang="zh-TW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859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4BAE5-3F4E-6BDE-917B-B30173342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21FBC-969A-BC10-7EC3-58A6B6EA4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zh-TW" altLang="en-US" sz="4400" dirty="0"/>
              <a:t>利亞生命的進階</a:t>
            </a:r>
            <a:endParaRPr lang="en-CA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27716-5A63-93EC-1766-883201BA4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8" y="1158240"/>
            <a:ext cx="11603420" cy="5379194"/>
          </a:xfrm>
        </p:spPr>
        <p:txBody>
          <a:bodyPr/>
          <a:lstStyle/>
          <a:p>
            <a:pPr marL="125095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400" b="1" dirty="0">
                <a:solidFill>
                  <a:schemeClr val="tx2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一、順服的特質</a:t>
            </a:r>
            <a:endParaRPr lang="en-CA" sz="4400" b="1" dirty="0">
              <a:solidFill>
                <a:schemeClr val="tx2"/>
              </a:solidFill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000" b="1" i="0" dirty="0">
                <a:effectLst/>
                <a:latin typeface="Arial" panose="020B0604020202020204" pitchFamily="34" charset="0"/>
              </a:rPr>
              <a:t>腓</a:t>
            </a:r>
            <a:r>
              <a:rPr lang="en-US" altLang="zh-TW" sz="4000" b="1" i="0" dirty="0">
                <a:effectLst/>
                <a:latin typeface="Arial" panose="020B0604020202020204" pitchFamily="34" charset="0"/>
              </a:rPr>
              <a:t>2:5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你們當以基督耶穌的心為心：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000" b="1" i="0" dirty="0">
                <a:effectLst/>
                <a:latin typeface="Arial" panose="020B0604020202020204" pitchFamily="34" charset="0"/>
              </a:rPr>
              <a:t>腓</a:t>
            </a:r>
            <a:r>
              <a:rPr lang="en-US" altLang="zh-TW" sz="4000" b="1" i="0" dirty="0">
                <a:effectLst/>
                <a:latin typeface="Arial" panose="020B0604020202020204" pitchFamily="34" charset="0"/>
              </a:rPr>
              <a:t>2:6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他本有　神的形像，不以自己與　神同等為強奪的；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000" b="1" i="0" dirty="0">
                <a:effectLst/>
                <a:latin typeface="Arial" panose="020B0604020202020204" pitchFamily="34" charset="0"/>
              </a:rPr>
              <a:t>腓</a:t>
            </a:r>
            <a:r>
              <a:rPr lang="en-US" altLang="zh-TW" sz="4000" b="1" i="0" dirty="0">
                <a:effectLst/>
                <a:latin typeface="Arial" panose="020B0604020202020204" pitchFamily="34" charset="0"/>
              </a:rPr>
              <a:t>2:7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反倒虛己，取了奴僕的形像，成為人的樣式；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000" b="1" i="0" dirty="0">
                <a:effectLst/>
                <a:latin typeface="Arial" panose="020B0604020202020204" pitchFamily="34" charset="0"/>
              </a:rPr>
              <a:t>腓</a:t>
            </a:r>
            <a:r>
              <a:rPr lang="en-US" altLang="zh-TW" sz="4000" b="1" i="0" dirty="0">
                <a:effectLst/>
                <a:latin typeface="Arial" panose="020B0604020202020204" pitchFamily="34" charset="0"/>
              </a:rPr>
              <a:t>2:8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既有人的樣子，就自己卑微，存心順服，以至於死，且死在十字架上。</a:t>
            </a:r>
            <a:endParaRPr lang="en-US" altLang="zh-TW" sz="4000" b="1" dirty="0">
              <a:latin typeface="Arial" panose="020B0604020202020204" pitchFamily="34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br>
              <a:rPr lang="zh-TW" altLang="en-US" sz="2400" dirty="0">
                <a:latin typeface="Arial" panose="020B0604020202020204" pitchFamily="34" charset="0"/>
              </a:rPr>
            </a:br>
            <a:endParaRPr lang="en-CA" altLang="zh-TW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776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3E44D-212F-06DC-435F-B12E5B55C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881D3-B85D-7E2F-2290-E6A46B787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zh-TW" altLang="en-US" sz="4400" dirty="0"/>
              <a:t>利亞生命的進階</a:t>
            </a:r>
            <a:endParaRPr lang="en-CA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AEAC0-414E-AF06-83F6-CDF1ED2D0D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8" y="1040524"/>
            <a:ext cx="11603420" cy="5496910"/>
          </a:xfrm>
        </p:spPr>
        <p:txBody>
          <a:bodyPr/>
          <a:lstStyle/>
          <a:p>
            <a:pPr marL="1250950" indent="-1250950">
              <a:buNone/>
              <a:tabLst>
                <a:tab pos="1250950" algn="l"/>
              </a:tabLst>
            </a:pPr>
            <a:r>
              <a:rPr lang="zh-TW" altLang="en-US" sz="4400" b="1" dirty="0">
                <a:solidFill>
                  <a:schemeClr val="tx2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二、信靠耶和華</a:t>
            </a:r>
            <a:endParaRPr lang="en-CA" altLang="zh-TW" sz="4400" b="1" dirty="0">
              <a:solidFill>
                <a:schemeClr val="tx2"/>
              </a:solidFill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1881188" indent="-1881188">
              <a:spcBef>
                <a:spcPts val="0"/>
              </a:spcBef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29:31</a:t>
            </a:r>
            <a:r>
              <a:rPr lang="en-CA" sz="4000" dirty="0"/>
              <a:t> </a:t>
            </a:r>
            <a:r>
              <a:rPr lang="zh-TW" altLang="en-US" sz="4000" dirty="0"/>
              <a:t>耶和華見利亞失寵（原文是被恨；下同），就使她生育，拉結卻不生育。</a:t>
            </a:r>
            <a:endParaRPr lang="en-CA" altLang="zh-TW" sz="4000" dirty="0"/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br>
              <a:rPr lang="zh-TW" altLang="en-US" sz="2400" dirty="0">
                <a:latin typeface="Arial" panose="020B0604020202020204" pitchFamily="34" charset="0"/>
              </a:rPr>
            </a:br>
            <a:endParaRPr lang="en-CA" altLang="zh-TW" sz="2400" dirty="0">
              <a:latin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C2235E6-BAB2-B7CF-4169-1913F2F9F3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444552"/>
              </p:ext>
            </p:extLst>
          </p:nvPr>
        </p:nvGraphicFramePr>
        <p:xfrm>
          <a:off x="126126" y="3026979"/>
          <a:ext cx="11866176" cy="39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4522">
                  <a:extLst>
                    <a:ext uri="{9D8B030D-6E8A-4147-A177-3AD203B41FA5}">
                      <a16:colId xmlns:a16="http://schemas.microsoft.com/office/drawing/2014/main" val="22365275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547167582"/>
                    </a:ext>
                  </a:extLst>
                </a:gridCol>
                <a:gridCol w="7472854">
                  <a:extLst>
                    <a:ext uri="{9D8B030D-6E8A-4147-A177-3AD203B41FA5}">
                      <a16:colId xmlns:a16="http://schemas.microsoft.com/office/drawing/2014/main" val="2138569887"/>
                    </a:ext>
                  </a:extLst>
                </a:gridCol>
              </a:tblGrid>
              <a:tr h="566659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2800" dirty="0"/>
                        <a:t>名字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2800" dirty="0"/>
                        <a:t>意思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2800" dirty="0"/>
                        <a:t>原因</a:t>
                      </a:r>
                      <a:endParaRPr lang="en-C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652638"/>
                  </a:ext>
                </a:extLst>
              </a:tr>
              <a:tr h="1112722"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en-CA" sz="3600" b="1" dirty="0"/>
                        <a:t>29:32 </a:t>
                      </a:r>
                      <a:r>
                        <a:rPr lang="zh-TW" altLang="en-US" sz="3600" b="1" dirty="0"/>
                        <a:t>流便</a:t>
                      </a:r>
                      <a:endParaRPr lang="en-CA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1" dirty="0"/>
                        <a:t>有兒子</a:t>
                      </a:r>
                      <a:endParaRPr lang="en-CA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1" dirty="0"/>
                        <a:t>耶和華看見我的苦情，如今我的丈夫必愛我。</a:t>
                      </a:r>
                      <a:endParaRPr lang="en-CA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47880"/>
                  </a:ext>
                </a:extLst>
              </a:tr>
              <a:tr h="1112722"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en-CA" sz="3600" b="1" dirty="0"/>
                        <a:t>29:33 </a:t>
                      </a:r>
                      <a:r>
                        <a:rPr lang="zh-TW" altLang="en-US" sz="3600" b="1" dirty="0"/>
                        <a:t>西緬</a:t>
                      </a:r>
                      <a:endParaRPr lang="en-CA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1" dirty="0"/>
                        <a:t>聽見</a:t>
                      </a:r>
                      <a:endParaRPr lang="en-CA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1" dirty="0"/>
                        <a:t>耶和華因為聽見我失寵，所以又賜給我這個兒子</a:t>
                      </a:r>
                      <a:endParaRPr lang="en-CA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995173"/>
                  </a:ext>
                </a:extLst>
              </a:tr>
              <a:tr h="1112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3600" b="1" dirty="0"/>
                        <a:t>29:34 </a:t>
                      </a:r>
                      <a:r>
                        <a:rPr lang="zh-TW" altLang="en-US" sz="3600" b="1" dirty="0"/>
                        <a:t>利未</a:t>
                      </a:r>
                      <a:endParaRPr lang="en-CA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1" dirty="0"/>
                        <a:t>聯合</a:t>
                      </a:r>
                      <a:endParaRPr lang="en-CA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1" dirty="0"/>
                        <a:t>我給丈夫生了三個兒子，他必與我聯合</a:t>
                      </a:r>
                      <a:endParaRPr lang="en-CA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031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479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791CB-BBF8-7356-7A3D-CF62FA1D2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47B77-F992-ABE3-7A5A-07BFDB206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zh-TW" altLang="en-US" sz="4400" dirty="0"/>
              <a:t>利亞生命的進階</a:t>
            </a:r>
            <a:endParaRPr lang="en-CA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97739-8548-433C-5D49-3DF9BC764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8" y="1040524"/>
            <a:ext cx="11603420" cy="5496910"/>
          </a:xfrm>
        </p:spPr>
        <p:txBody>
          <a:bodyPr/>
          <a:lstStyle/>
          <a:p>
            <a:pPr marL="1250950" indent="-1250950">
              <a:buNone/>
              <a:tabLst>
                <a:tab pos="1250950" algn="l"/>
              </a:tabLst>
            </a:pPr>
            <a:r>
              <a:rPr lang="zh-TW" altLang="en-US" sz="4400" b="1" dirty="0">
                <a:solidFill>
                  <a:schemeClr val="tx2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二、信靠耶和華</a:t>
            </a:r>
            <a:endParaRPr lang="en-CA" altLang="zh-TW" sz="4400" b="1" dirty="0">
              <a:solidFill>
                <a:schemeClr val="tx2"/>
              </a:solidFill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1881188" indent="-1881188">
              <a:spcBef>
                <a:spcPts val="0"/>
              </a:spcBef>
              <a:buNone/>
            </a:pPr>
            <a:r>
              <a:rPr lang="zh-TW" altLang="en-US" sz="4000" u="sng" dirty="0"/>
              <a:t>詩</a:t>
            </a:r>
            <a:r>
              <a:rPr lang="en-US" altLang="zh-TW" sz="4000" u="sng" dirty="0"/>
              <a:t>33:12</a:t>
            </a:r>
            <a:r>
              <a:rPr lang="zh-TW" altLang="en-US" sz="4000" u="sng" dirty="0"/>
              <a:t> 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以耶和華為　神的，那國是</a:t>
            </a:r>
            <a:r>
              <a:rPr lang="zh-TW" altLang="en-US" sz="4000" b="0" i="0" u="sng" dirty="0">
                <a:effectLst/>
                <a:latin typeface="Arial" panose="020B0604020202020204" pitchFamily="34" charset="0"/>
              </a:rPr>
              <a:t>有福的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！他所揀選為自己產業的，那民是有福的！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881188" indent="-1881188">
              <a:spcBef>
                <a:spcPts val="0"/>
              </a:spcBef>
              <a:buNone/>
            </a:pPr>
            <a:r>
              <a:rPr lang="zh-TW" altLang="en-US" sz="4000" u="sng" dirty="0"/>
              <a:t>耶</a:t>
            </a:r>
            <a:r>
              <a:rPr lang="en-US" altLang="zh-TW" sz="4000" u="sng" dirty="0"/>
              <a:t>17:7</a:t>
            </a:r>
            <a:r>
              <a:rPr lang="zh-TW" altLang="en-US" sz="4000" u="sng" dirty="0"/>
              <a:t> </a:t>
            </a:r>
            <a:r>
              <a:rPr lang="zh-TW" altLang="en-US" sz="4000" dirty="0">
                <a:latin typeface="Arial" panose="020B0604020202020204" pitchFamily="34" charset="0"/>
              </a:rPr>
              <a:t>倚靠耶和華、以耶和華為可靠的，那人</a:t>
            </a:r>
            <a:r>
              <a:rPr lang="zh-TW" altLang="en-US" sz="4000" u="sng" dirty="0">
                <a:latin typeface="Arial" panose="020B0604020202020204" pitchFamily="34" charset="0"/>
              </a:rPr>
              <a:t>有福了</a:t>
            </a:r>
            <a:r>
              <a:rPr lang="zh-TW" altLang="en-US" sz="4000" dirty="0">
                <a:latin typeface="Arial" panose="020B0604020202020204" pitchFamily="34" charset="0"/>
              </a:rPr>
              <a:t>！</a:t>
            </a:r>
            <a:endParaRPr lang="en-CA" altLang="zh-TW" sz="4000" dirty="0">
              <a:latin typeface="Arial" panose="020B0604020202020204" pitchFamily="34" charset="0"/>
            </a:endParaRPr>
          </a:p>
          <a:p>
            <a:pPr marL="1881188" indent="-1881188">
              <a:spcBef>
                <a:spcPts val="0"/>
              </a:spcBef>
              <a:buNone/>
            </a:pPr>
            <a:r>
              <a:rPr lang="zh-TW" altLang="en-US" sz="4000" u="sng" dirty="0"/>
              <a:t>賽</a:t>
            </a:r>
            <a:r>
              <a:rPr lang="en-US" altLang="zh-TW" sz="4000" u="sng" dirty="0"/>
              <a:t>26:3</a:t>
            </a:r>
            <a:r>
              <a:rPr lang="zh-TW" altLang="en-US" sz="4000" u="sng" dirty="0"/>
              <a:t> </a:t>
            </a:r>
            <a:r>
              <a:rPr lang="zh-TW" altLang="en-US" sz="4000" dirty="0">
                <a:latin typeface="Arial" panose="020B0604020202020204" pitchFamily="34" charset="0"/>
              </a:rPr>
              <a:t>堅心倚賴你的，你必保守他</a:t>
            </a:r>
            <a:r>
              <a:rPr lang="zh-TW" altLang="en-US" sz="4000" u="sng" dirty="0">
                <a:latin typeface="Arial" panose="020B0604020202020204" pitchFamily="34" charset="0"/>
              </a:rPr>
              <a:t>十分平安</a:t>
            </a:r>
            <a:r>
              <a:rPr lang="zh-TW" altLang="en-US" sz="4000" dirty="0">
                <a:latin typeface="Arial" panose="020B0604020202020204" pitchFamily="34" charset="0"/>
              </a:rPr>
              <a:t>，因為他倚靠你。</a:t>
            </a:r>
            <a:endParaRPr lang="en-CA" altLang="zh-TW" sz="4000" dirty="0">
              <a:latin typeface="Arial" panose="020B0604020202020204" pitchFamily="34" charset="0"/>
            </a:endParaRPr>
          </a:p>
          <a:p>
            <a:pPr marL="1881188" indent="-1881188">
              <a:spcBef>
                <a:spcPts val="0"/>
              </a:spcBef>
              <a:buNone/>
            </a:pPr>
            <a:r>
              <a:rPr lang="zh-TW" altLang="en-US" sz="4000" u="sng" dirty="0"/>
              <a:t>詩</a:t>
            </a:r>
            <a:r>
              <a:rPr lang="en-US" altLang="zh-TW" sz="4000" u="sng" dirty="0"/>
              <a:t>34:8</a:t>
            </a:r>
            <a:r>
              <a:rPr lang="zh-TW" altLang="en-US" sz="4000" dirty="0">
                <a:latin typeface="Arial" panose="020B0604020202020204" pitchFamily="34" charset="0"/>
              </a:rPr>
              <a:t> 你們要嘗嘗主恩的滋味，便知道他是美善；投靠他的人</a:t>
            </a:r>
            <a:r>
              <a:rPr lang="zh-TW" altLang="en-US" sz="4000" u="sng" dirty="0">
                <a:latin typeface="Arial" panose="020B0604020202020204" pitchFamily="34" charset="0"/>
              </a:rPr>
              <a:t>有福了</a:t>
            </a:r>
            <a:r>
              <a:rPr lang="zh-TW" altLang="en-US" sz="4000" dirty="0">
                <a:latin typeface="Arial" panose="020B0604020202020204" pitchFamily="34" charset="0"/>
              </a:rPr>
              <a:t>！</a:t>
            </a:r>
            <a:endParaRPr lang="en-CA" altLang="zh-TW" sz="4000" dirty="0">
              <a:latin typeface="Arial" panose="020B0604020202020204" pitchFamily="34" charset="0"/>
            </a:endParaRPr>
          </a:p>
          <a:p>
            <a:pPr marL="1881188" indent="-1881188">
              <a:spcBef>
                <a:spcPts val="0"/>
              </a:spcBef>
              <a:buNone/>
            </a:pPr>
            <a:endParaRPr lang="en-CA" altLang="zh-TW" sz="4000" dirty="0"/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br>
              <a:rPr lang="zh-TW" altLang="en-US" sz="2400" dirty="0">
                <a:latin typeface="Arial" panose="020B0604020202020204" pitchFamily="34" charset="0"/>
              </a:rPr>
            </a:br>
            <a:endParaRPr lang="en-CA" altLang="zh-TW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163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5849E-F325-A5DE-7641-AD532F6E1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A970A-2726-563C-7BD8-53A627D3F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zh-TW" altLang="en-US" sz="4400" dirty="0"/>
              <a:t>利亞生命的進階</a:t>
            </a:r>
            <a:endParaRPr lang="en-CA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AAF3-5857-56E9-03EA-E4C74963E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8" y="1040524"/>
            <a:ext cx="11603420" cy="5496910"/>
          </a:xfrm>
        </p:spPr>
        <p:txBody>
          <a:bodyPr/>
          <a:lstStyle/>
          <a:p>
            <a:pPr marL="1250950" indent="-1250950">
              <a:buNone/>
              <a:tabLst>
                <a:tab pos="1250950" algn="l"/>
              </a:tabLst>
            </a:pPr>
            <a:r>
              <a:rPr lang="zh-TW" altLang="en-US" sz="4400" b="1" dirty="0">
                <a:solidFill>
                  <a:schemeClr val="tx2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三、感恩與讚美</a:t>
            </a:r>
            <a:endParaRPr lang="en-CA" altLang="zh-TW" sz="4400" b="1" dirty="0">
              <a:solidFill>
                <a:schemeClr val="tx2"/>
              </a:solidFill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endParaRPr lang="en-CA" altLang="zh-TW" sz="2400" dirty="0">
              <a:latin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48F3107-BBAE-F460-02A6-ABEDF0EB2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52992"/>
              </p:ext>
            </p:extLst>
          </p:nvPr>
        </p:nvGraphicFramePr>
        <p:xfrm>
          <a:off x="325824" y="1989770"/>
          <a:ext cx="11603420" cy="3473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7452">
                  <a:extLst>
                    <a:ext uri="{9D8B030D-6E8A-4147-A177-3AD203B41FA5}">
                      <a16:colId xmlns:a16="http://schemas.microsoft.com/office/drawing/2014/main" val="2236527502"/>
                    </a:ext>
                  </a:extLst>
                </a:gridCol>
                <a:gridCol w="1428587">
                  <a:extLst>
                    <a:ext uri="{9D8B030D-6E8A-4147-A177-3AD203B41FA5}">
                      <a16:colId xmlns:a16="http://schemas.microsoft.com/office/drawing/2014/main" val="2547167582"/>
                    </a:ext>
                  </a:extLst>
                </a:gridCol>
                <a:gridCol w="7307381">
                  <a:extLst>
                    <a:ext uri="{9D8B030D-6E8A-4147-A177-3AD203B41FA5}">
                      <a16:colId xmlns:a16="http://schemas.microsoft.com/office/drawing/2014/main" val="2138569887"/>
                    </a:ext>
                  </a:extLst>
                </a:gridCol>
              </a:tblGrid>
              <a:tr h="566659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2800" dirty="0"/>
                        <a:t>名字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2800" dirty="0"/>
                        <a:t>意思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2800" dirty="0"/>
                        <a:t>原因</a:t>
                      </a:r>
                      <a:endParaRPr lang="en-C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652638"/>
                  </a:ext>
                </a:extLst>
              </a:tr>
              <a:tr h="694583"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en-CA" sz="3600" b="0" dirty="0"/>
                        <a:t>29:35</a:t>
                      </a:r>
                      <a:r>
                        <a:rPr lang="zh-TW" altLang="en-US" sz="3600" b="0" dirty="0"/>
                        <a:t>猶大</a:t>
                      </a:r>
                      <a:endParaRPr lang="en-CA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0" dirty="0"/>
                        <a:t>讚美</a:t>
                      </a:r>
                      <a:endParaRPr lang="en-CA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0" dirty="0"/>
                        <a:t>這回我要讚美耶和華</a:t>
                      </a:r>
                      <a:endParaRPr lang="en-CA" sz="3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47880"/>
                  </a:ext>
                </a:extLst>
              </a:tr>
              <a:tr h="672662"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en-CA" sz="3600" b="0" dirty="0"/>
                        <a:t>30:18 </a:t>
                      </a:r>
                      <a:r>
                        <a:rPr lang="zh-TW" altLang="en-US" sz="3600" b="0" dirty="0"/>
                        <a:t>以薩迦</a:t>
                      </a:r>
                      <a:endParaRPr lang="en-CA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0" dirty="0"/>
                        <a:t>價值</a:t>
                      </a:r>
                      <a:endParaRPr lang="en-CA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0" dirty="0"/>
                        <a:t>神給了我價值</a:t>
                      </a:r>
                      <a:endParaRPr lang="en-CA" sz="3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995173"/>
                  </a:ext>
                </a:extLst>
              </a:tr>
              <a:tr h="1112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3600" b="0" dirty="0"/>
                        <a:t>30:20 </a:t>
                      </a:r>
                      <a:r>
                        <a:rPr lang="zh-TW" altLang="en-US" sz="3600" b="0" dirty="0"/>
                        <a:t>西布倫</a:t>
                      </a:r>
                      <a:endParaRPr lang="en-CA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0" dirty="0"/>
                        <a:t>同住</a:t>
                      </a:r>
                      <a:endParaRPr lang="en-CA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b="0" dirty="0"/>
                        <a:t>神賜我厚賞；我丈夫必與我同住，</a:t>
                      </a:r>
                      <a:r>
                        <a:rPr lang="en-CA" altLang="zh-TW" sz="3600" b="0" dirty="0"/>
                        <a:t>(</a:t>
                      </a:r>
                      <a:r>
                        <a:rPr lang="zh-TW" altLang="en-US" sz="3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這名字可能是「尊重」（</a:t>
                      </a:r>
                      <a:r>
                        <a:rPr lang="en-CA" sz="3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honor</a:t>
                      </a:r>
                      <a:r>
                        <a:rPr lang="zh-TW" altLang="en-US" sz="3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）之意。「西布倫」和「尊重」出自同一字根。</a:t>
                      </a:r>
                      <a:r>
                        <a:rPr lang="en-CA" altLang="zh-TW" sz="3600" b="0" dirty="0"/>
                        <a:t>)</a:t>
                      </a:r>
                      <a:endParaRPr lang="en-CA" sz="3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031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270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DAA75-2E5A-7387-5BBC-2F5B7D395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DCB18-4258-EEF8-427E-A9E164FB3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zh-TW" altLang="en-US" sz="4400" dirty="0"/>
              <a:t>利亞生命的進階</a:t>
            </a:r>
            <a:endParaRPr lang="en-CA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61B47-DF7E-BE2A-77F6-A9EC3755F6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8" y="1040524"/>
            <a:ext cx="11603420" cy="5496910"/>
          </a:xfrm>
        </p:spPr>
        <p:txBody>
          <a:bodyPr/>
          <a:lstStyle/>
          <a:p>
            <a:pPr marL="1250950" indent="-1250950">
              <a:buNone/>
              <a:tabLst>
                <a:tab pos="1250950" algn="l"/>
              </a:tabLst>
            </a:pPr>
            <a:r>
              <a:rPr lang="zh-TW" altLang="en-US" sz="4400" b="1" dirty="0">
                <a:solidFill>
                  <a:schemeClr val="tx2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三、感恩與讚美</a:t>
            </a:r>
            <a:endParaRPr lang="en-CA" altLang="zh-TW" sz="4400" b="1" dirty="0">
              <a:solidFill>
                <a:schemeClr val="tx2"/>
              </a:solidFill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endParaRPr lang="en-CA" altLang="zh-TW" sz="2400" dirty="0">
              <a:latin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E23E8F6-6FDD-48B7-5907-92C003BF0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059465"/>
              </p:ext>
            </p:extLst>
          </p:nvPr>
        </p:nvGraphicFramePr>
        <p:xfrm>
          <a:off x="325824" y="1989770"/>
          <a:ext cx="11603420" cy="42752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7452">
                  <a:extLst>
                    <a:ext uri="{9D8B030D-6E8A-4147-A177-3AD203B41FA5}">
                      <a16:colId xmlns:a16="http://schemas.microsoft.com/office/drawing/2014/main" val="2236527502"/>
                    </a:ext>
                  </a:extLst>
                </a:gridCol>
                <a:gridCol w="1428587">
                  <a:extLst>
                    <a:ext uri="{9D8B030D-6E8A-4147-A177-3AD203B41FA5}">
                      <a16:colId xmlns:a16="http://schemas.microsoft.com/office/drawing/2014/main" val="2547167582"/>
                    </a:ext>
                  </a:extLst>
                </a:gridCol>
                <a:gridCol w="7307381">
                  <a:extLst>
                    <a:ext uri="{9D8B030D-6E8A-4147-A177-3AD203B41FA5}">
                      <a16:colId xmlns:a16="http://schemas.microsoft.com/office/drawing/2014/main" val="2138569887"/>
                    </a:ext>
                  </a:extLst>
                </a:gridCol>
              </a:tblGrid>
              <a:tr h="566659"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2800" dirty="0"/>
                        <a:t>名字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2800" dirty="0"/>
                        <a:t>意思</a:t>
                      </a:r>
                      <a:endParaRPr lang="en-CA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00"/>
                        </a:lnSpc>
                      </a:pPr>
                      <a:r>
                        <a:rPr lang="zh-TW" altLang="en-US" sz="2800" dirty="0"/>
                        <a:t>原因</a:t>
                      </a:r>
                      <a:endParaRPr lang="en-CA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652638"/>
                  </a:ext>
                </a:extLst>
              </a:tr>
              <a:tr h="694583"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en-CA" sz="3600" dirty="0"/>
                        <a:t>30:9-11</a:t>
                      </a:r>
                      <a:r>
                        <a:rPr lang="zh-TW" altLang="en-US" sz="3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迦得</a:t>
                      </a:r>
                      <a:endParaRPr lang="en-CA" sz="3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萬幸</a:t>
                      </a:r>
                      <a:endParaRPr lang="en-CA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利亞見自己停了生育，就把使女悉帕給雅各為妾。</a:t>
                      </a:r>
                      <a:br>
                        <a:rPr lang="en-CA" altLang="zh-TW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CA" altLang="zh-TW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CA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Good fortune has come</a:t>
                      </a:r>
                      <a:r>
                        <a:rPr lang="en-CA" altLang="zh-TW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CA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47880"/>
                  </a:ext>
                </a:extLst>
              </a:tr>
              <a:tr h="672662"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en-CA" sz="3600" dirty="0"/>
                        <a:t>30:13 </a:t>
                      </a:r>
                      <a:r>
                        <a:rPr lang="zh-TW" alt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亞設</a:t>
                      </a:r>
                      <a:endParaRPr lang="en-CA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有福</a:t>
                      </a:r>
                      <a:endParaRPr lang="en-CA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眾女子都要稱我是有福的</a:t>
                      </a:r>
                      <a:br>
                        <a:rPr lang="en-CA" altLang="zh-TW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CA" altLang="zh-TW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CA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Happy am I</a:t>
                      </a:r>
                      <a:r>
                        <a:rPr lang="en-CA" altLang="zh-TW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CA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995173"/>
                  </a:ext>
                </a:extLst>
              </a:tr>
              <a:tr h="11127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3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3600" dirty="0"/>
                        <a:t>30:21</a:t>
                      </a:r>
                      <a:r>
                        <a:rPr lang="zh-TW" altLang="en-US" sz="3600" dirty="0"/>
                        <a:t>底拿</a:t>
                      </a:r>
                      <a:endParaRPr lang="en-CA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r>
                        <a:rPr lang="zh-TW" altLang="en-US" sz="3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判斷、審判</a:t>
                      </a:r>
                      <a:endParaRPr lang="en-CA" sz="3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3800"/>
                        </a:lnSpc>
                      </a:pPr>
                      <a:endParaRPr lang="en-CA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0317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3208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ACBD9-3270-86EC-8C9B-3FB34ADA6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55453-D739-1E5A-772C-F5A3E430E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zh-TW" altLang="en-US" sz="4400" dirty="0"/>
              <a:t>利亞生命的進階</a:t>
            </a:r>
            <a:endParaRPr lang="en-CA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60599-6D44-F75A-DC0D-B70AC7A70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8" y="1158240"/>
            <a:ext cx="11603420" cy="5379194"/>
          </a:xfrm>
        </p:spPr>
        <p:txBody>
          <a:bodyPr/>
          <a:lstStyle/>
          <a:p>
            <a:pPr marL="125095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400" b="1" dirty="0">
                <a:solidFill>
                  <a:schemeClr val="tx2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三、感恩與讚美</a:t>
            </a:r>
            <a:endParaRPr lang="en-CA" sz="4400" b="1" dirty="0">
              <a:solidFill>
                <a:schemeClr val="tx2"/>
              </a:solidFill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1250950" lvl="0" indent="-1250950">
              <a:spcBef>
                <a:spcPts val="0"/>
              </a:spcBef>
              <a:buNone/>
              <a:tabLst>
                <a:tab pos="1250950" algn="l"/>
              </a:tabLst>
            </a:pPr>
            <a:r>
              <a:rPr lang="zh-TW" altLang="en-US" sz="4000" dirty="0">
                <a:latin typeface="Arial" panose="020B0604020202020204" pitchFamily="34" charset="0"/>
              </a:rPr>
              <a:t>彼前</a:t>
            </a:r>
            <a:r>
              <a:rPr lang="en-US" altLang="zh-TW" sz="4000" dirty="0">
                <a:latin typeface="Arial" panose="020B0604020202020204" pitchFamily="34" charset="0"/>
              </a:rPr>
              <a:t>2:9</a:t>
            </a:r>
            <a:r>
              <a:rPr lang="zh-TW" altLang="en-US" sz="4000" dirty="0">
                <a:latin typeface="Arial" panose="020B0604020202020204" pitchFamily="34" charset="0"/>
              </a:rPr>
              <a:t> 惟有你們是</a:t>
            </a:r>
            <a:r>
              <a:rPr lang="zh-TW" altLang="en-US" sz="4000" u="sng" dirty="0">
                <a:latin typeface="Arial" panose="020B0604020202020204" pitchFamily="34" charset="0"/>
              </a:rPr>
              <a:t>被揀選</a:t>
            </a:r>
            <a:r>
              <a:rPr lang="zh-TW" altLang="en-US" sz="4000" dirty="0">
                <a:latin typeface="Arial" panose="020B0604020202020204" pitchFamily="34" charset="0"/>
              </a:rPr>
              <a:t>的族類，是</a:t>
            </a:r>
            <a:r>
              <a:rPr lang="zh-TW" altLang="en-US" sz="4000" u="sng" dirty="0">
                <a:latin typeface="Arial" panose="020B0604020202020204" pitchFamily="34" charset="0"/>
              </a:rPr>
              <a:t>有</a:t>
            </a:r>
            <a:r>
              <a:rPr lang="zh-TW" altLang="en-US" sz="4000" dirty="0">
                <a:latin typeface="Arial" panose="020B0604020202020204" pitchFamily="34" charset="0"/>
              </a:rPr>
              <a:t>君尊的祭司，</a:t>
            </a:r>
            <a:r>
              <a:rPr lang="zh-TW" altLang="en-US" sz="4000" u="sng" dirty="0">
                <a:latin typeface="Arial" panose="020B0604020202020204" pitchFamily="34" charset="0"/>
              </a:rPr>
              <a:t>是</a:t>
            </a:r>
            <a:r>
              <a:rPr lang="zh-TW" altLang="en-US" sz="4000" dirty="0">
                <a:latin typeface="Arial" panose="020B0604020202020204" pitchFamily="34" charset="0"/>
              </a:rPr>
              <a:t>聖潔的國度，</a:t>
            </a:r>
            <a:r>
              <a:rPr lang="zh-TW" altLang="en-US" sz="4000" u="sng" dirty="0">
                <a:latin typeface="Arial" panose="020B0604020202020204" pitchFamily="34" charset="0"/>
              </a:rPr>
              <a:t>是屬　神</a:t>
            </a:r>
            <a:r>
              <a:rPr lang="zh-TW" altLang="en-US" sz="4000" dirty="0">
                <a:latin typeface="Arial" panose="020B0604020202020204" pitchFamily="34" charset="0"/>
              </a:rPr>
              <a:t>的子民，要叫你們宣揚那召你們出黑暗入奇妙光明者的美德。</a:t>
            </a:r>
            <a:endParaRPr lang="en-CA" altLang="zh-TW" sz="4000" dirty="0">
              <a:latin typeface="Arial" panose="020B0604020202020204" pitchFamily="34" charset="0"/>
            </a:endParaRPr>
          </a:p>
          <a:p>
            <a:pPr marL="1250950" lvl="0" indent="-1250950">
              <a:spcBef>
                <a:spcPts val="0"/>
              </a:spcBef>
              <a:buNone/>
              <a:tabLst>
                <a:tab pos="1250950" algn="l"/>
              </a:tabLst>
            </a:pPr>
            <a:r>
              <a:rPr lang="zh-TW" altLang="en-US" sz="4000" dirty="0">
                <a:latin typeface="Arial" panose="020B0604020202020204" pitchFamily="34" charset="0"/>
              </a:rPr>
              <a:t>羅</a:t>
            </a:r>
            <a:r>
              <a:rPr lang="en-US" altLang="zh-TW" sz="4000" dirty="0">
                <a:latin typeface="Arial" panose="020B0604020202020204" pitchFamily="34" charset="0"/>
              </a:rPr>
              <a:t>5:8</a:t>
            </a:r>
            <a:r>
              <a:rPr lang="zh-TW" altLang="en-US" sz="4000" dirty="0">
                <a:latin typeface="Arial" panose="020B0604020202020204" pitchFamily="34" charset="0"/>
              </a:rPr>
              <a:t> 惟有基督在我們還作罪人的時候為我們死，　神的愛就在此向我們顯明了。</a:t>
            </a:r>
            <a:endParaRPr lang="en-CA" altLang="zh-TW" sz="4000" dirty="0">
              <a:latin typeface="Arial" panose="020B0604020202020204" pitchFamily="34" charset="0"/>
            </a:endParaRPr>
          </a:p>
          <a:p>
            <a:pPr marL="1250950" lvl="0" indent="-1250950">
              <a:spcBef>
                <a:spcPts val="0"/>
              </a:spcBef>
              <a:buNone/>
              <a:tabLst>
                <a:tab pos="1250950" algn="l"/>
              </a:tabLst>
            </a:pPr>
            <a:r>
              <a:rPr lang="zh-TW" altLang="en-US" sz="4000" dirty="0">
                <a:latin typeface="Arial" panose="020B0604020202020204" pitchFamily="34" charset="0"/>
              </a:rPr>
              <a:t>羅</a:t>
            </a:r>
            <a:r>
              <a:rPr lang="en-US" altLang="zh-TW" sz="4000" dirty="0">
                <a:latin typeface="Arial" panose="020B0604020202020204" pitchFamily="34" charset="0"/>
              </a:rPr>
              <a:t>5:10</a:t>
            </a:r>
            <a:r>
              <a:rPr lang="zh-TW" altLang="en-US" sz="4000" dirty="0">
                <a:latin typeface="Arial" panose="020B0604020202020204" pitchFamily="34" charset="0"/>
              </a:rPr>
              <a:t> 因為我們作仇敵的時候，且藉著　神兒子的死，</a:t>
            </a:r>
            <a:r>
              <a:rPr lang="zh-TW" altLang="en-US" sz="4000" u="sng" dirty="0">
                <a:latin typeface="Arial" panose="020B0604020202020204" pitchFamily="34" charset="0"/>
              </a:rPr>
              <a:t>得與　神和好</a:t>
            </a:r>
            <a:r>
              <a:rPr lang="zh-TW" altLang="en-US" sz="4000" dirty="0">
                <a:latin typeface="Arial" panose="020B0604020202020204" pitchFamily="34" charset="0"/>
              </a:rPr>
              <a:t>；既已和好，就更要因他的生得救了。</a:t>
            </a:r>
            <a:br>
              <a:rPr lang="zh-TW" altLang="en-US" sz="4000" dirty="0">
                <a:latin typeface="Arial" panose="020B0604020202020204" pitchFamily="34" charset="0"/>
              </a:rPr>
            </a:br>
            <a:endParaRPr lang="en-CA" altLang="zh-TW" sz="4000" dirty="0"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7E54F9-B7C4-32D5-379F-F988680619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7802" y="0"/>
            <a:ext cx="2428875" cy="187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238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1426AF-42E2-0458-3164-27A9C25C9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1B3C7-AA99-A19F-47E2-5C61C87F1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zh-TW" altLang="en-US" sz="4400" dirty="0"/>
              <a:t>利亞生命的進階</a:t>
            </a:r>
            <a:endParaRPr lang="en-CA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79819-75DB-308A-74A6-8220C7E959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8" y="1158240"/>
            <a:ext cx="11603420" cy="5379194"/>
          </a:xfrm>
        </p:spPr>
        <p:txBody>
          <a:bodyPr/>
          <a:lstStyle/>
          <a:p>
            <a:pPr marL="125095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400" b="1" dirty="0">
                <a:solidFill>
                  <a:schemeClr val="tx2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三、感恩與讚美</a:t>
            </a:r>
            <a:endParaRPr lang="en-CA" sz="4400" b="1" dirty="0">
              <a:solidFill>
                <a:schemeClr val="tx2"/>
              </a:solidFill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000" dirty="0">
                <a:latin typeface="Arial" panose="020B0604020202020204" pitchFamily="34" charset="0"/>
              </a:rPr>
              <a:t>羅</a:t>
            </a:r>
            <a:r>
              <a:rPr lang="en-US" altLang="zh-TW" sz="4000" dirty="0">
                <a:latin typeface="Arial" panose="020B0604020202020204" pitchFamily="34" charset="0"/>
              </a:rPr>
              <a:t>5:11</a:t>
            </a:r>
            <a:r>
              <a:rPr lang="zh-TW" altLang="en-US" sz="4000" dirty="0">
                <a:latin typeface="Arial" panose="020B0604020202020204" pitchFamily="34" charset="0"/>
              </a:rPr>
              <a:t> 不但如此，我們既藉著我主耶穌基督得與　神和好，也就藉著他</a:t>
            </a:r>
            <a:r>
              <a:rPr lang="zh-TW" altLang="en-US" sz="4000" u="sng" dirty="0">
                <a:latin typeface="Arial" panose="020B0604020202020204" pitchFamily="34" charset="0"/>
              </a:rPr>
              <a:t>以　神為樂</a:t>
            </a:r>
            <a:r>
              <a:rPr lang="zh-TW" altLang="en-US" sz="4000" dirty="0">
                <a:latin typeface="Arial" panose="020B0604020202020204" pitchFamily="34" charset="0"/>
              </a:rPr>
              <a:t>。</a:t>
            </a:r>
            <a:endParaRPr lang="en-CA" altLang="zh-TW" sz="4000" dirty="0">
              <a:latin typeface="Arial" panose="020B0604020202020204" pitchFamily="34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000" dirty="0">
                <a:latin typeface="Arial" panose="020B0604020202020204" pitchFamily="34" charset="0"/>
              </a:rPr>
              <a:t>帖前</a:t>
            </a:r>
            <a:r>
              <a:rPr lang="en-US" altLang="zh-TW" sz="4000" dirty="0">
                <a:latin typeface="Arial" panose="020B0604020202020204" pitchFamily="34" charset="0"/>
              </a:rPr>
              <a:t>5:16</a:t>
            </a:r>
            <a:r>
              <a:rPr lang="zh-TW" altLang="en-US" sz="4000" dirty="0">
                <a:latin typeface="Arial" panose="020B0604020202020204" pitchFamily="34" charset="0"/>
              </a:rPr>
              <a:t> 要常常喜樂，</a:t>
            </a:r>
            <a:endParaRPr lang="en-CA" altLang="zh-TW" sz="4000" dirty="0">
              <a:latin typeface="Arial" panose="020B0604020202020204" pitchFamily="34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000" dirty="0">
                <a:latin typeface="Arial" panose="020B0604020202020204" pitchFamily="34" charset="0"/>
              </a:rPr>
              <a:t>帖前</a:t>
            </a:r>
            <a:r>
              <a:rPr lang="en-US" altLang="zh-TW" sz="4000" dirty="0">
                <a:latin typeface="Arial" panose="020B0604020202020204" pitchFamily="34" charset="0"/>
              </a:rPr>
              <a:t>5:17</a:t>
            </a:r>
            <a:r>
              <a:rPr lang="zh-TW" altLang="en-US" sz="4000" dirty="0">
                <a:latin typeface="Arial" panose="020B0604020202020204" pitchFamily="34" charset="0"/>
              </a:rPr>
              <a:t> 不住地禱告，</a:t>
            </a:r>
            <a:endParaRPr lang="en-CA" altLang="zh-TW" sz="4000" dirty="0">
              <a:latin typeface="Arial" panose="020B0604020202020204" pitchFamily="34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r>
              <a:rPr lang="zh-TW" altLang="en-US" sz="4000" dirty="0">
                <a:latin typeface="Arial" panose="020B0604020202020204" pitchFamily="34" charset="0"/>
              </a:rPr>
              <a:t>帖前</a:t>
            </a:r>
            <a:r>
              <a:rPr lang="en-US" altLang="zh-TW" sz="4000" dirty="0">
                <a:latin typeface="Arial" panose="020B0604020202020204" pitchFamily="34" charset="0"/>
              </a:rPr>
              <a:t>5:18</a:t>
            </a:r>
            <a:r>
              <a:rPr lang="zh-TW" altLang="en-US" sz="4000" dirty="0">
                <a:latin typeface="Arial" panose="020B0604020202020204" pitchFamily="34" charset="0"/>
              </a:rPr>
              <a:t> 凡事謝恩；因為這是　神在基督耶穌裡向你們所定的旨意。</a:t>
            </a:r>
            <a:endParaRPr lang="en-US" altLang="zh-TW" sz="4000" b="1" dirty="0">
              <a:latin typeface="Arial" panose="020B0604020202020204" pitchFamily="34" charset="0"/>
            </a:endParaRPr>
          </a:p>
          <a:p>
            <a:pPr marL="1250950" lvl="0" indent="-1250950">
              <a:lnSpc>
                <a:spcPct val="107000"/>
              </a:lnSpc>
              <a:buNone/>
              <a:tabLst>
                <a:tab pos="1250950" algn="l"/>
              </a:tabLst>
            </a:pPr>
            <a:br>
              <a:rPr lang="zh-TW" altLang="en-US" sz="2400" dirty="0">
                <a:latin typeface="Arial" panose="020B0604020202020204" pitchFamily="34" charset="0"/>
              </a:rPr>
            </a:br>
            <a:endParaRPr lang="en-CA" altLang="zh-TW" sz="2400" dirty="0">
              <a:latin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EA14A53-D969-D3D4-D7E4-984D85AD8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4802" y="3429000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83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B554B-32FA-CBA7-43E7-4D8FC930B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F132E-030A-C31E-9290-7C97796CB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68" y="390197"/>
            <a:ext cx="12160469" cy="692369"/>
          </a:xfrm>
        </p:spPr>
        <p:txBody>
          <a:bodyPr/>
          <a:lstStyle/>
          <a:p>
            <a:br>
              <a:rPr lang="en-CA" altLang="zh-TW" sz="1800" b="1" u="sng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CE81E6-B1E4-B43E-6B2D-EDA3858E1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842" y="1456660"/>
            <a:ext cx="12004158" cy="5401339"/>
          </a:xfrm>
        </p:spPr>
        <p:txBody>
          <a:bodyPr/>
          <a:lstStyle/>
          <a:p>
            <a:pPr marL="1881188" indent="-1881188"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altLang="zh-TW" sz="4000" b="1" i="0" u="sng" dirty="0">
                <a:effectLst/>
                <a:latin typeface="Arial" panose="020B0604020202020204" pitchFamily="34" charset="0"/>
              </a:rPr>
              <a:t>28:1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以撒叫了雅各來，給他祝福，並囑咐他說：「你不要娶迦南的女子為妻。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881188" indent="-1881188"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altLang="zh-TW" sz="4000" b="1" u="sng" dirty="0">
                <a:latin typeface="Arial" panose="020B0604020202020204" pitchFamily="34" charset="0"/>
              </a:rPr>
              <a:t>28:2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你起身往巴旦</a:t>
            </a:r>
            <a:r>
              <a:rPr lang="en-US" altLang="zh-TW" sz="4000" b="0" i="0" dirty="0">
                <a:effectLst/>
                <a:latin typeface="Arial" panose="020B0604020202020204" pitchFamily="34" charset="0"/>
              </a:rPr>
              <a:t>‧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亞蘭去，到你外祖彼土利家裡，在你母舅拉班的女兒中娶一女為妻。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881188" indent="-1881188"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altLang="zh-TW" sz="4000" b="1" i="0" u="sng" dirty="0">
                <a:effectLst/>
                <a:latin typeface="Arial" panose="020B0604020202020204" pitchFamily="34" charset="0"/>
              </a:rPr>
              <a:t>29:6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雅各說：「他平安嗎？」他們說：「平安。看哪，他女兒拉結領著羊來了。」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881188" indent="-1881188"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altLang="zh-TW" sz="4000" b="1" i="0" u="sng" dirty="0">
                <a:effectLst/>
                <a:latin typeface="Arial" panose="020B0604020202020204" pitchFamily="34" charset="0"/>
              </a:rPr>
              <a:t>29:12</a:t>
            </a:r>
            <a:r>
              <a:rPr lang="zh-TW" altLang="en-US" sz="4000" b="0" i="0" u="sng" dirty="0">
                <a:effectLst/>
                <a:latin typeface="Arial" panose="020B0604020202020204" pitchFamily="34" charset="0"/>
              </a:rPr>
              <a:t> 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雅各告訴拉結，自己是她父親的外甥，是利百加的兒子，拉結就跑去告訴她父親。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695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22121-2638-DF6A-1EAE-21121270A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C4303-905D-56D0-F5DC-95217C0F9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zh-TW" altLang="en-US" dirty="0"/>
              <a:t>總結</a:t>
            </a:r>
            <a:r>
              <a:rPr lang="en-CA" sz="44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r>
              <a:rPr lang="en-CA" sz="44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A7BDA-566C-1F32-ECC9-1108E185C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16876"/>
            <a:ext cx="12191999" cy="5841124"/>
          </a:xfrm>
        </p:spPr>
        <p:txBody>
          <a:bodyPr/>
          <a:lstStyle/>
          <a:p>
            <a:pPr marL="1881188" indent="-1881188">
              <a:spcBef>
                <a:spcPts val="1200"/>
              </a:spcBef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29:31</a:t>
            </a:r>
            <a:r>
              <a:rPr lang="en-CA" sz="4000" dirty="0"/>
              <a:t> </a:t>
            </a:r>
            <a:r>
              <a:rPr lang="zh-TW" altLang="en-US" sz="4000" dirty="0"/>
              <a:t>耶和華</a:t>
            </a:r>
            <a:r>
              <a:rPr lang="zh-TW" altLang="en-US" sz="4000" dirty="0">
                <a:solidFill>
                  <a:schemeClr val="tx2"/>
                </a:solidFill>
              </a:rPr>
              <a:t>見</a:t>
            </a:r>
            <a:r>
              <a:rPr lang="zh-TW" altLang="en-US" sz="4000" dirty="0"/>
              <a:t>利亞失寵，就使她生育，拉結卻不生育。</a:t>
            </a:r>
            <a:endParaRPr lang="en-CA" altLang="zh-TW" sz="4000" dirty="0"/>
          </a:p>
          <a:p>
            <a:pPr marL="1881188" indent="-1881188">
              <a:spcBef>
                <a:spcPts val="1200"/>
              </a:spcBef>
              <a:buNone/>
            </a:pPr>
            <a:r>
              <a:rPr lang="zh-TW" altLang="en-US" sz="4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29:32</a:t>
            </a:r>
            <a:r>
              <a:rPr lang="en-CA" sz="4000" dirty="0"/>
              <a:t> </a:t>
            </a:r>
            <a:r>
              <a:rPr lang="zh-TW" altLang="en-US" sz="4000" dirty="0"/>
              <a:t>利亞懷孕生子，就給他起名叫流便（就是有兒子的意思），因而說：「耶和華</a:t>
            </a:r>
            <a:r>
              <a:rPr lang="zh-TW" altLang="en-US" sz="4000" dirty="0">
                <a:solidFill>
                  <a:schemeClr val="tx2"/>
                </a:solidFill>
              </a:rPr>
              <a:t>看見我</a:t>
            </a:r>
            <a:r>
              <a:rPr lang="zh-TW" altLang="en-US" sz="4000" dirty="0"/>
              <a:t>的苦情，如今我的丈夫必愛我。」</a:t>
            </a:r>
            <a:endParaRPr lang="en-CA" altLang="zh-TW" sz="4000" dirty="0"/>
          </a:p>
          <a:p>
            <a:pPr marL="1881188" indent="-1881188">
              <a:spcBef>
                <a:spcPts val="1200"/>
              </a:spcBef>
              <a:buNone/>
            </a:pPr>
            <a:r>
              <a:rPr lang="zh-TW" altLang="en-US" sz="4000" u="sng" dirty="0"/>
              <a:t>創</a:t>
            </a:r>
            <a:r>
              <a:rPr lang="en-CA" sz="4000" u="sng" dirty="0"/>
              <a:t>29:33</a:t>
            </a:r>
            <a:r>
              <a:rPr lang="en-CA" sz="4000" dirty="0"/>
              <a:t> </a:t>
            </a:r>
            <a:r>
              <a:rPr lang="zh-TW" altLang="en-US" sz="4000" dirty="0"/>
              <a:t>她又懷孕生子，就說：「耶和華因為</a:t>
            </a:r>
            <a:r>
              <a:rPr lang="zh-TW" altLang="en-US" sz="4000" dirty="0">
                <a:solidFill>
                  <a:schemeClr val="tx2"/>
                </a:solidFill>
              </a:rPr>
              <a:t>聽見我</a:t>
            </a:r>
            <a:r>
              <a:rPr lang="zh-TW" altLang="en-US" sz="4000" dirty="0"/>
              <a:t>失寵，所以又賜給我這個兒子」，於是給他起名叫西緬（就是聽見的意思）。</a:t>
            </a:r>
            <a:endParaRPr lang="en-CA" altLang="zh-TW" sz="4000" dirty="0"/>
          </a:p>
          <a:p>
            <a:pPr marL="1976438" indent="-1976438">
              <a:buNone/>
            </a:pPr>
            <a:endParaRPr lang="en-CA" altLang="zh-TW" sz="4000" dirty="0"/>
          </a:p>
        </p:txBody>
      </p:sp>
    </p:spTree>
    <p:extLst>
      <p:ext uri="{BB962C8B-B14F-4D97-AF65-F5344CB8AC3E}">
        <p14:creationId xmlns:p14="http://schemas.microsoft.com/office/powerpoint/2010/main" val="25714822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D6FB2-FE35-3061-CEEE-3D5B21137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E6009-EA90-3D10-92D1-B6BB3CFA3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800" y="190500"/>
            <a:ext cx="10363200" cy="1143000"/>
          </a:xfrm>
        </p:spPr>
        <p:txBody>
          <a:bodyPr/>
          <a:lstStyle/>
          <a:p>
            <a:pPr lvl="0">
              <a:lnSpc>
                <a:spcPct val="107000"/>
              </a:lnSpc>
            </a:pPr>
            <a:r>
              <a:rPr lang="zh-TW" altLang="en-US" dirty="0"/>
              <a:t>總結</a:t>
            </a:r>
            <a:r>
              <a:rPr lang="en-CA" sz="44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r>
              <a:rPr lang="en-CA" sz="4400" b="1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)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B1C7A-1451-856A-0FDD-5DA15E087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16876"/>
            <a:ext cx="12191999" cy="5841124"/>
          </a:xfrm>
        </p:spPr>
        <p:txBody>
          <a:bodyPr/>
          <a:lstStyle/>
          <a:p>
            <a:pPr marL="1976438" indent="-1976438">
              <a:spcBef>
                <a:spcPts val="0"/>
              </a:spcBef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49:31</a:t>
            </a:r>
            <a:r>
              <a:rPr lang="en-CA" sz="4000" dirty="0"/>
              <a:t> </a:t>
            </a:r>
            <a:r>
              <a:rPr lang="zh-TW" altLang="en-US" sz="4000" dirty="0"/>
              <a:t>他們在那裡葬了亞伯拉罕和他妻撒拉，又在那裡葬了以撒和他的妻子利百加；我也在那裡葬了利亞。</a:t>
            </a:r>
            <a:endParaRPr lang="en-CA" altLang="zh-TW" sz="4000" dirty="0"/>
          </a:p>
          <a:p>
            <a:pPr marL="1976438" indent="-1976438">
              <a:spcBef>
                <a:spcPts val="0"/>
              </a:spcBef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altLang="zh-TW" sz="4000" b="1" u="sng" dirty="0"/>
              <a:t>35:19</a:t>
            </a:r>
            <a:r>
              <a:rPr lang="zh-TW" altLang="en-US" sz="4000" dirty="0"/>
              <a:t> 拉結死了，葬在以法他的路旁；以法他就是伯利恆。</a:t>
            </a:r>
            <a:endParaRPr lang="en-CA" altLang="zh-TW" sz="4000" dirty="0"/>
          </a:p>
          <a:p>
            <a:pPr marL="1619250" indent="-1619250">
              <a:spcBef>
                <a:spcPts val="0"/>
              </a:spcBef>
              <a:buNone/>
            </a:pPr>
            <a:r>
              <a:rPr lang="zh-TW" altLang="en-US" sz="4000" u="sng" dirty="0"/>
              <a:t>太</a:t>
            </a:r>
            <a:r>
              <a:rPr lang="en-CA" sz="4000" u="sng" dirty="0"/>
              <a:t>1:1</a:t>
            </a:r>
            <a:r>
              <a:rPr lang="en-CA" sz="4000" dirty="0"/>
              <a:t> </a:t>
            </a:r>
            <a:r>
              <a:rPr lang="zh-TW" altLang="en-US" sz="4000" dirty="0"/>
              <a:t>亞伯拉罕的後裔，大衛的子孫（後裔，子孫：原文是兒子；下同），耶穌基督的家譜：</a:t>
            </a:r>
            <a:endParaRPr lang="en-CA" altLang="zh-TW" sz="4000" dirty="0"/>
          </a:p>
          <a:p>
            <a:pPr marL="1619250" indent="-1619250">
              <a:spcBef>
                <a:spcPts val="0"/>
              </a:spcBef>
              <a:buNone/>
            </a:pPr>
            <a:r>
              <a:rPr lang="zh-TW" altLang="en-US" sz="4000" u="sng" dirty="0"/>
              <a:t>太</a:t>
            </a:r>
            <a:r>
              <a:rPr lang="en-CA" sz="4000" u="sng" dirty="0"/>
              <a:t>1:2</a:t>
            </a:r>
            <a:r>
              <a:rPr lang="en-CA" sz="4000" dirty="0"/>
              <a:t> </a:t>
            </a:r>
            <a:r>
              <a:rPr lang="zh-TW" altLang="en-US" sz="4000" dirty="0"/>
              <a:t>亞伯拉罕生以撒；以撒生雅各；雅各生猶大和他的弟兄；</a:t>
            </a:r>
            <a:endParaRPr lang="en-CA" sz="4000" dirty="0"/>
          </a:p>
          <a:p>
            <a:pPr marL="1976438" indent="-1976438">
              <a:buNone/>
            </a:pPr>
            <a:endParaRPr lang="en-CA" altLang="zh-TW" sz="4000" dirty="0"/>
          </a:p>
        </p:txBody>
      </p:sp>
    </p:spTree>
    <p:extLst>
      <p:ext uri="{BB962C8B-B14F-4D97-AF65-F5344CB8AC3E}">
        <p14:creationId xmlns:p14="http://schemas.microsoft.com/office/powerpoint/2010/main" val="2230545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E2A985C-660E-C0D9-6367-72DA68592B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419" y="1993769"/>
            <a:ext cx="6493999" cy="486423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CB83B3C-5D72-8C73-3D19-6C31EE704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507665" cy="5291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213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5CDCC85-9E71-55CC-E15C-A8D5E302959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8213" y="144463"/>
            <a:ext cx="7772400" cy="908050"/>
          </a:xfrm>
        </p:spPr>
        <p:txBody>
          <a:bodyPr/>
          <a:lstStyle/>
          <a:p>
            <a:pPr eaLnBrk="1" hangingPunct="1"/>
            <a:r>
              <a:rPr lang="en-US" altLang="zh-TW" dirty="0"/>
              <a:t>【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平安詩集 第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307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首</a:t>
            </a:r>
            <a:r>
              <a:rPr lang="en-US" altLang="zh-TW" dirty="0"/>
              <a:t>】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2CDB356-C830-0AD1-821F-C0B075AE031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1052513"/>
            <a:ext cx="9144000" cy="3276600"/>
          </a:xfrm>
        </p:spPr>
        <p:txBody>
          <a:bodyPr/>
          <a:lstStyle/>
          <a:p>
            <a:pPr marL="609600" indent="-609600"/>
            <a:r>
              <a:rPr lang="en-US" altLang="zh-TW" sz="3500" b="1" dirty="0">
                <a:latin typeface="新細明體" panose="02020500000000000000" pitchFamily="18" charset="-120"/>
              </a:rPr>
              <a:t>1. </a:t>
            </a:r>
            <a:r>
              <a:rPr lang="zh-TW" altLang="en-US" sz="3500" b="1" dirty="0">
                <a:latin typeface="新細明體" panose="02020500000000000000" pitchFamily="18" charset="-120"/>
              </a:rPr>
              <a:t>有平安在我心，非世界所能賜；</a:t>
            </a:r>
          </a:p>
          <a:p>
            <a:pPr marL="609600" indent="-609600"/>
            <a:r>
              <a:rPr lang="zh-TW" altLang="en-US" sz="3500" b="1" dirty="0">
                <a:latin typeface="新細明體" panose="02020500000000000000" pitchFamily="18" charset="-120"/>
              </a:rPr>
              <a:t>平安沒有人能奪去。</a:t>
            </a:r>
          </a:p>
          <a:p>
            <a:pPr marL="609600" indent="-609600"/>
            <a:r>
              <a:rPr lang="zh-TW" altLang="en-US" sz="3500" b="1" dirty="0">
                <a:latin typeface="新細明體" panose="02020500000000000000" pitchFamily="18" charset="-120"/>
              </a:rPr>
              <a:t>雖試煉與艱難，如愁雲之環繞；</a:t>
            </a:r>
          </a:p>
          <a:p>
            <a:pPr marL="609600" indent="-609600"/>
            <a:r>
              <a:rPr lang="zh-TW" altLang="en-US" sz="3500" b="1" dirty="0">
                <a:latin typeface="新細明體" panose="02020500000000000000" pitchFamily="18" charset="-120"/>
              </a:rPr>
              <a:t>我心裏永遠有這平安。</a:t>
            </a:r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1AB2152-312B-CC6D-BA5E-80A0D9991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860801"/>
            <a:ext cx="8497887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b="1">
                <a:solidFill>
                  <a:schemeClr val="tx2"/>
                </a:solidFill>
              </a:rPr>
              <a:t>CONSTANTLY ABIDING    </a:t>
            </a:r>
            <a:r>
              <a:rPr lang="en-US" altLang="zh-TW" sz="4400" b="1">
                <a:solidFill>
                  <a:schemeClr val="tx2"/>
                </a:solidFill>
              </a:rPr>
              <a:t> </a:t>
            </a:r>
            <a:r>
              <a:rPr lang="en-US" altLang="zh-TW" sz="2800">
                <a:solidFill>
                  <a:srgbClr val="FFFF00"/>
                </a:solidFill>
              </a:rPr>
              <a:t>Hymnary 337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ED2A4383-28FE-E437-A0F0-E02E09B4CB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510088"/>
            <a:ext cx="91440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zh-TW" sz="2900" b="1" dirty="0"/>
              <a:t>1. </a:t>
            </a:r>
            <a:r>
              <a:rPr lang="en-US" altLang="zh-TW" sz="2900" b="1"/>
              <a:t>There's a peace in my heart that the world never gave,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zh-TW" sz="2900" b="1" dirty="0"/>
              <a:t>A peace it can not take away;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zh-TW" sz="2900" b="1" dirty="0"/>
              <a:t>Tho' the trails of life may surround life a cloud,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zh-TW" sz="2900" b="1" dirty="0"/>
              <a:t>I've a peace that has come there to stay!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C667CBC-3277-96A1-8690-F75B4F52EB3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0"/>
            <a:ext cx="9144000" cy="32131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zh-TW" altLang="en-US" sz="3500" b="1">
                <a:ea typeface="細明體" panose="02020509000000000000" pitchFamily="49" charset="-120"/>
              </a:rPr>
              <a:t>副歌：</a:t>
            </a:r>
          </a:p>
          <a:p>
            <a:pPr eaLnBrk="1" hangingPunct="1"/>
            <a:r>
              <a:rPr lang="zh-TW" altLang="en-US" sz="3500" b="1">
                <a:latin typeface="新細明體" panose="02020500000000000000" pitchFamily="18" charset="-120"/>
              </a:rPr>
              <a:t>永遠在我心裏，耶穌屬我。</a:t>
            </a:r>
          </a:p>
          <a:p>
            <a:pPr eaLnBrk="1" hangingPunct="1"/>
            <a:r>
              <a:rPr lang="zh-TW" altLang="en-US" sz="3500" b="1">
                <a:latin typeface="新細明體" panose="02020500000000000000" pitchFamily="18" charset="-120"/>
              </a:rPr>
              <a:t>永遠在我心裏，無上快樂。</a:t>
            </a:r>
          </a:p>
          <a:p>
            <a:pPr eaLnBrk="1" hangingPunct="1"/>
            <a:r>
              <a:rPr lang="zh-TW" altLang="en-US" sz="3500" b="1">
                <a:latin typeface="新細明體" panose="02020500000000000000" pitchFamily="18" charset="-120"/>
              </a:rPr>
              <a:t>主云，</a:t>
            </a:r>
            <a:r>
              <a:rPr lang="zh-TW" altLang="en-US" sz="3500" b="1">
                <a:latin typeface="Courier New" panose="02070309020205020404" pitchFamily="49" charset="0"/>
              </a:rPr>
              <a:t>“</a:t>
            </a:r>
            <a:r>
              <a:rPr lang="zh-TW" altLang="en-US" sz="3500" b="1">
                <a:latin typeface="新細明體" panose="02020500000000000000" pitchFamily="18" charset="-120"/>
              </a:rPr>
              <a:t>總不撇下你</a:t>
            </a:r>
            <a:r>
              <a:rPr lang="zh-TW" altLang="en-US" sz="3500" b="1">
                <a:latin typeface="Courier New" panose="02070309020205020404" pitchFamily="49" charset="0"/>
              </a:rPr>
              <a:t>”</a:t>
            </a:r>
            <a:r>
              <a:rPr lang="zh-TW" altLang="en-US" sz="3500" b="1">
                <a:latin typeface="新細明體" panose="02020500000000000000" pitchFamily="18" charset="-120"/>
              </a:rPr>
              <a:t>，慈聲對你說，</a:t>
            </a:r>
          </a:p>
          <a:p>
            <a:pPr eaLnBrk="1" hangingPunct="1"/>
            <a:r>
              <a:rPr lang="zh-TW" altLang="en-US" sz="3500" b="1">
                <a:latin typeface="Courier New" panose="02070309020205020404" pitchFamily="49" charset="0"/>
              </a:rPr>
              <a:t>“</a:t>
            </a:r>
            <a:r>
              <a:rPr lang="zh-TW" altLang="en-US" sz="3500" b="1">
                <a:latin typeface="新細明體" panose="02020500000000000000" pitchFamily="18" charset="-120"/>
              </a:rPr>
              <a:t>我總不離開你</a:t>
            </a:r>
            <a:r>
              <a:rPr lang="zh-TW" altLang="en-US" sz="3500" b="1">
                <a:latin typeface="Courier New" panose="02070309020205020404" pitchFamily="49" charset="0"/>
              </a:rPr>
              <a:t>”</a:t>
            </a:r>
            <a:r>
              <a:rPr lang="zh-TW" altLang="en-US" sz="3500" b="1">
                <a:latin typeface="新細明體" panose="02020500000000000000" pitchFamily="18" charset="-120"/>
              </a:rPr>
              <a:t>，耶穌屬我。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E1B4194-11E7-D9F1-B1E6-D90FBB5FF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644900"/>
            <a:ext cx="9144000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 i="1"/>
              <a:t>Refrain</a:t>
            </a:r>
            <a:endParaRPr lang="en-US" altLang="zh-TW" sz="3200" b="1"/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Constantly abiding, Jesus is mine;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Constantly abiding, rapture divine;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He never leaves me lonely, whispers,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O so kind: "I will never leave thee,"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Jesus is mine.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78A72F38-590E-242C-4FEC-0491AA5623B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838200"/>
            <a:ext cx="9144000" cy="3276600"/>
          </a:xfrm>
        </p:spPr>
        <p:txBody>
          <a:bodyPr/>
          <a:lstStyle/>
          <a:p>
            <a:pPr marL="609600" indent="-609600"/>
            <a:r>
              <a:rPr lang="en-US" altLang="zh-TW" sz="3500" b="1">
                <a:ea typeface="細明體" panose="02020509000000000000" pitchFamily="49" charset="-120"/>
              </a:rPr>
              <a:t>2. </a:t>
            </a:r>
            <a:r>
              <a:rPr lang="zh-TW" altLang="en-US" sz="3500" b="1">
                <a:latin typeface="新細明體" panose="02020500000000000000" pitchFamily="18" charset="-120"/>
              </a:rPr>
              <a:t>普世界當讚美，我救主大君王；</a:t>
            </a:r>
          </a:p>
          <a:p>
            <a:pPr marL="609600" indent="-609600"/>
            <a:r>
              <a:rPr lang="zh-TW" altLang="en-US" sz="3500" b="1">
                <a:latin typeface="新細明體" panose="02020500000000000000" pitchFamily="18" charset="-120"/>
              </a:rPr>
              <a:t>這平安便入你心間。</a:t>
            </a:r>
          </a:p>
          <a:p>
            <a:pPr marL="609600" indent="-609600"/>
            <a:r>
              <a:rPr lang="zh-TW" altLang="en-US" sz="3500" b="1">
                <a:latin typeface="新細明體" panose="02020500000000000000" pitchFamily="18" charset="-120"/>
              </a:rPr>
              <a:t>諸愁苦皆飛去，將陰沉變輝煌；</a:t>
            </a:r>
          </a:p>
          <a:p>
            <a:pPr marL="609600" indent="-609600"/>
            <a:r>
              <a:rPr lang="zh-TW" altLang="en-US" sz="3500" b="1">
                <a:latin typeface="新細明體" panose="02020500000000000000" pitchFamily="18" charset="-120"/>
              </a:rPr>
              <a:t>萬福我耶穌，萬民之光。</a:t>
            </a:r>
          </a:p>
        </p:txBody>
      </p:sp>
      <p:sp>
        <p:nvSpPr>
          <p:cNvPr id="4099" name="Rectangle 5">
            <a:extLst>
              <a:ext uri="{FF2B5EF4-FFF2-40B4-BE49-F238E27FC236}">
                <a16:creationId xmlns:a16="http://schemas.microsoft.com/office/drawing/2014/main" id="{9A5AD499-2077-A78D-CF4D-C5D933D3C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295775"/>
            <a:ext cx="91440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zh-TW" sz="2900" b="1"/>
              <a:t>2. All the world seemed to sing of a Savior and King,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zh-TW" sz="2900" b="1"/>
              <a:t>When peace sweetly came to my heart,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zh-TW" sz="2900" b="1"/>
              <a:t>Troubles all fled away and my night turned to day,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zh-TW" sz="2900" b="1"/>
              <a:t>Blessed Jesus, how glorious Thou art!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205E99C-0C79-C817-D1CF-FF5E140EE3C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0"/>
            <a:ext cx="9144000" cy="32131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zh-TW" altLang="en-US" sz="3500" b="1">
                <a:ea typeface="細明體" panose="02020509000000000000" pitchFamily="49" charset="-120"/>
              </a:rPr>
              <a:t>副歌：</a:t>
            </a:r>
          </a:p>
          <a:p>
            <a:pPr eaLnBrk="1" hangingPunct="1"/>
            <a:r>
              <a:rPr lang="zh-TW" altLang="en-US" sz="3500" b="1">
                <a:latin typeface="新細明體" panose="02020500000000000000" pitchFamily="18" charset="-120"/>
              </a:rPr>
              <a:t>永遠在我心裏，耶穌屬我。</a:t>
            </a:r>
          </a:p>
          <a:p>
            <a:pPr eaLnBrk="1" hangingPunct="1"/>
            <a:r>
              <a:rPr lang="zh-TW" altLang="en-US" sz="3500" b="1">
                <a:latin typeface="新細明體" panose="02020500000000000000" pitchFamily="18" charset="-120"/>
              </a:rPr>
              <a:t>永遠在我心裏，無上快樂。</a:t>
            </a:r>
          </a:p>
          <a:p>
            <a:pPr eaLnBrk="1" hangingPunct="1"/>
            <a:r>
              <a:rPr lang="zh-TW" altLang="en-US" sz="3500" b="1">
                <a:latin typeface="新細明體" panose="02020500000000000000" pitchFamily="18" charset="-120"/>
              </a:rPr>
              <a:t>主云，</a:t>
            </a:r>
            <a:r>
              <a:rPr lang="zh-TW" altLang="en-US" sz="3500" b="1">
                <a:latin typeface="Courier New" panose="02070309020205020404" pitchFamily="49" charset="0"/>
              </a:rPr>
              <a:t>“</a:t>
            </a:r>
            <a:r>
              <a:rPr lang="zh-TW" altLang="en-US" sz="3500" b="1">
                <a:latin typeface="新細明體" panose="02020500000000000000" pitchFamily="18" charset="-120"/>
              </a:rPr>
              <a:t>總不撇下你</a:t>
            </a:r>
            <a:r>
              <a:rPr lang="zh-TW" altLang="en-US" sz="3500" b="1">
                <a:latin typeface="Courier New" panose="02070309020205020404" pitchFamily="49" charset="0"/>
              </a:rPr>
              <a:t>”</a:t>
            </a:r>
            <a:r>
              <a:rPr lang="zh-TW" altLang="en-US" sz="3500" b="1">
                <a:latin typeface="新細明體" panose="02020500000000000000" pitchFamily="18" charset="-120"/>
              </a:rPr>
              <a:t>，慈聲對你說，</a:t>
            </a:r>
          </a:p>
          <a:p>
            <a:pPr eaLnBrk="1" hangingPunct="1"/>
            <a:r>
              <a:rPr lang="zh-TW" altLang="en-US" sz="3500" b="1">
                <a:latin typeface="Courier New" panose="02070309020205020404" pitchFamily="49" charset="0"/>
              </a:rPr>
              <a:t>“</a:t>
            </a:r>
            <a:r>
              <a:rPr lang="zh-TW" altLang="en-US" sz="3500" b="1">
                <a:latin typeface="新細明體" panose="02020500000000000000" pitchFamily="18" charset="-120"/>
              </a:rPr>
              <a:t>我總不離開你</a:t>
            </a:r>
            <a:r>
              <a:rPr lang="zh-TW" altLang="en-US" sz="3500" b="1">
                <a:latin typeface="Courier New" panose="02070309020205020404" pitchFamily="49" charset="0"/>
              </a:rPr>
              <a:t>”</a:t>
            </a:r>
            <a:r>
              <a:rPr lang="zh-TW" altLang="en-US" sz="3500" b="1">
                <a:latin typeface="新細明體" panose="02020500000000000000" pitchFamily="18" charset="-120"/>
              </a:rPr>
              <a:t>，耶穌屬我。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AAF2DF8-8BAA-A7D9-8D6A-C32EFB8B1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644900"/>
            <a:ext cx="9144000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 i="1"/>
              <a:t>Refrain</a:t>
            </a:r>
            <a:endParaRPr lang="en-US" altLang="zh-TW" sz="3200" b="1"/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Constantly abiding, Jesus is mine;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Constantly abiding, rapture divine;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He never leaves me lonely, whispers,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O so kind: "I will never leave thee,"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Jesus is mine.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3906245-0AEE-55ED-3C11-5799DDA2DA9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642938"/>
            <a:ext cx="9144000" cy="3276600"/>
          </a:xfrm>
        </p:spPr>
        <p:txBody>
          <a:bodyPr/>
          <a:lstStyle/>
          <a:p>
            <a:pPr marL="609600" indent="-609600"/>
            <a:r>
              <a:rPr lang="en-US" altLang="zh-TW" sz="3500" b="1">
                <a:ea typeface="細明體" panose="02020509000000000000" pitchFamily="49" charset="-120"/>
              </a:rPr>
              <a:t>3. </a:t>
            </a:r>
            <a:r>
              <a:rPr lang="zh-TW" altLang="en-US" sz="3500" b="1">
                <a:latin typeface="新細明體" panose="02020500000000000000" pitchFamily="18" charset="-120"/>
              </a:rPr>
              <a:t>主賜我此寶物，藏於我之心殿；</a:t>
            </a:r>
          </a:p>
          <a:p>
            <a:pPr marL="609600" indent="-609600"/>
            <a:r>
              <a:rPr lang="zh-TW" altLang="en-US" sz="3500" b="1">
                <a:latin typeface="新細明體" panose="02020500000000000000" pitchFamily="18" charset="-120"/>
              </a:rPr>
              <a:t>奔走天路，在此世間。</a:t>
            </a:r>
          </a:p>
          <a:p>
            <a:pPr marL="609600" indent="-609600"/>
            <a:r>
              <a:rPr lang="zh-TW" altLang="en-US" sz="3500" b="1">
                <a:latin typeface="新細明體" panose="02020500000000000000" pitchFamily="18" charset="-120"/>
              </a:rPr>
              <a:t>榮耀大日，主必再來，接我在先；</a:t>
            </a:r>
          </a:p>
          <a:p>
            <a:pPr marL="609600" indent="-609600"/>
            <a:r>
              <a:rPr lang="zh-TW" altLang="en-US" sz="3500" b="1">
                <a:latin typeface="新細明體" panose="02020500000000000000" pitchFamily="18" charset="-120"/>
              </a:rPr>
              <a:t>到我之家裏，安居在天。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9FF51BD-405B-23AF-2C2E-B8B91DDD3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130676"/>
            <a:ext cx="9144000" cy="272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zh-TW" sz="3200" b="1"/>
              <a:t>3. This treasure I have in a temple of clay,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zh-TW" sz="3200" b="1"/>
              <a:t>While here on His footstool I roam;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zh-TW" sz="3200" b="1"/>
              <a:t>But He's coming to take me some glorious day,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zh-TW" sz="3200" b="1"/>
              <a:t>Over there to my heavenly home!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205E99C-0C79-C817-D1CF-FF5E140EE3C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0"/>
            <a:ext cx="9144000" cy="32131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zh-TW" altLang="en-US" sz="3500" b="1">
                <a:ea typeface="細明體" panose="02020509000000000000" pitchFamily="49" charset="-120"/>
              </a:rPr>
              <a:t>副歌：</a:t>
            </a:r>
          </a:p>
          <a:p>
            <a:pPr eaLnBrk="1" hangingPunct="1"/>
            <a:r>
              <a:rPr lang="zh-TW" altLang="en-US" sz="3500" b="1">
                <a:latin typeface="新細明體" panose="02020500000000000000" pitchFamily="18" charset="-120"/>
              </a:rPr>
              <a:t>永遠在我心裏，耶穌屬我。</a:t>
            </a:r>
          </a:p>
          <a:p>
            <a:pPr eaLnBrk="1" hangingPunct="1"/>
            <a:r>
              <a:rPr lang="zh-TW" altLang="en-US" sz="3500" b="1">
                <a:latin typeface="新細明體" panose="02020500000000000000" pitchFamily="18" charset="-120"/>
              </a:rPr>
              <a:t>永遠在我心裏，無上快樂。</a:t>
            </a:r>
          </a:p>
          <a:p>
            <a:pPr eaLnBrk="1" hangingPunct="1"/>
            <a:r>
              <a:rPr lang="zh-TW" altLang="en-US" sz="3500" b="1">
                <a:latin typeface="新細明體" panose="02020500000000000000" pitchFamily="18" charset="-120"/>
              </a:rPr>
              <a:t>主云，</a:t>
            </a:r>
            <a:r>
              <a:rPr lang="zh-TW" altLang="en-US" sz="3500" b="1">
                <a:latin typeface="Courier New" panose="02070309020205020404" pitchFamily="49" charset="0"/>
              </a:rPr>
              <a:t>“</a:t>
            </a:r>
            <a:r>
              <a:rPr lang="zh-TW" altLang="en-US" sz="3500" b="1">
                <a:latin typeface="新細明體" panose="02020500000000000000" pitchFamily="18" charset="-120"/>
              </a:rPr>
              <a:t>總不撇下你</a:t>
            </a:r>
            <a:r>
              <a:rPr lang="zh-TW" altLang="en-US" sz="3500" b="1">
                <a:latin typeface="Courier New" panose="02070309020205020404" pitchFamily="49" charset="0"/>
              </a:rPr>
              <a:t>”</a:t>
            </a:r>
            <a:r>
              <a:rPr lang="zh-TW" altLang="en-US" sz="3500" b="1">
                <a:latin typeface="新細明體" panose="02020500000000000000" pitchFamily="18" charset="-120"/>
              </a:rPr>
              <a:t>，慈聲對你說，</a:t>
            </a:r>
          </a:p>
          <a:p>
            <a:pPr eaLnBrk="1" hangingPunct="1"/>
            <a:r>
              <a:rPr lang="zh-TW" altLang="en-US" sz="3500" b="1">
                <a:latin typeface="Courier New" panose="02070309020205020404" pitchFamily="49" charset="0"/>
              </a:rPr>
              <a:t>“</a:t>
            </a:r>
            <a:r>
              <a:rPr lang="zh-TW" altLang="en-US" sz="3500" b="1">
                <a:latin typeface="新細明體" panose="02020500000000000000" pitchFamily="18" charset="-120"/>
              </a:rPr>
              <a:t>我總不離開你</a:t>
            </a:r>
            <a:r>
              <a:rPr lang="zh-TW" altLang="en-US" sz="3500" b="1">
                <a:latin typeface="Courier New" panose="02070309020205020404" pitchFamily="49" charset="0"/>
              </a:rPr>
              <a:t>”</a:t>
            </a:r>
            <a:r>
              <a:rPr lang="zh-TW" altLang="en-US" sz="3500" b="1">
                <a:latin typeface="新細明體" panose="02020500000000000000" pitchFamily="18" charset="-120"/>
              </a:rPr>
              <a:t>，耶穌屬我。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AAF2DF8-8BAA-A7D9-8D6A-C32EFB8B1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644900"/>
            <a:ext cx="9144000" cy="321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 i="1"/>
              <a:t>Refrain</a:t>
            </a:r>
            <a:endParaRPr lang="en-US" altLang="zh-TW" sz="3200" b="1"/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Constantly abiding, Jesus is mine;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Constantly abiding, rapture divine;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He never leaves me lonely, whispers,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O so kind: "I will never leave thee,"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zh-TW" sz="3200" b="1"/>
              <a:t>Jesus is mine.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4B358F-8467-E4FD-326E-EF0654470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D05AF-BD30-5AA2-A4EC-B8BBA6871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68" y="390197"/>
            <a:ext cx="12160469" cy="692369"/>
          </a:xfrm>
        </p:spPr>
        <p:txBody>
          <a:bodyPr/>
          <a:lstStyle/>
          <a:p>
            <a:br>
              <a:rPr lang="en-CA" altLang="zh-TW" sz="1800" b="1" u="sng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8F74F-A76B-C286-A129-CD04D898A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21" y="1207466"/>
            <a:ext cx="12004158" cy="4985845"/>
          </a:xfrm>
        </p:spPr>
        <p:txBody>
          <a:bodyPr/>
          <a:lstStyle/>
          <a:p>
            <a:pPr marL="1881188" indent="-1881188">
              <a:buNone/>
            </a:pPr>
            <a:r>
              <a:rPr lang="zh-TW" altLang="en-US" sz="4000" b="1" i="0" u="sng" dirty="0">
                <a:effectLst/>
                <a:latin typeface="Arial" panose="020B0604020202020204" pitchFamily="34" charset="0"/>
              </a:rPr>
              <a:t>創</a:t>
            </a:r>
            <a:r>
              <a:rPr lang="en-US" altLang="zh-TW" sz="4000" b="1" i="0" u="sng" dirty="0">
                <a:effectLst/>
                <a:latin typeface="Arial" panose="020B0604020202020204" pitchFamily="34" charset="0"/>
              </a:rPr>
              <a:t>29:13</a:t>
            </a:r>
            <a:r>
              <a:rPr lang="zh-TW" altLang="en-US" sz="4000" b="0" i="0" u="sng" dirty="0">
                <a:effectLst/>
                <a:latin typeface="Arial" panose="020B0604020202020204" pitchFamily="34" charset="0"/>
              </a:rPr>
              <a:t> 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拉班聽見外甥雅各的信息，就跑去迎接，抱著他，與他親嘴，領他到自己的家。雅各將一切的情由告訴拉班。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881188" indent="-1881188">
              <a:buNone/>
            </a:pPr>
            <a:r>
              <a:rPr lang="zh-TW" altLang="en-US" sz="4000" b="1" i="0" u="sng" dirty="0">
                <a:effectLst/>
                <a:latin typeface="Arial" panose="020B0604020202020204" pitchFamily="34" charset="0"/>
              </a:rPr>
              <a:t>創</a:t>
            </a:r>
            <a:r>
              <a:rPr lang="en-US" altLang="zh-TW" sz="4000" b="1" i="0" u="sng" dirty="0">
                <a:effectLst/>
                <a:latin typeface="Arial" panose="020B0604020202020204" pitchFamily="34" charset="0"/>
              </a:rPr>
              <a:t>29:14</a:t>
            </a:r>
            <a:r>
              <a:rPr lang="zh-TW" altLang="en-US" sz="4000" b="0" i="0" u="sng" dirty="0">
                <a:effectLst/>
                <a:latin typeface="Arial" panose="020B0604020202020204" pitchFamily="34" charset="0"/>
              </a:rPr>
              <a:t> 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拉班對他說：「你實在是我的骨肉。」雅各就和他同住了一個月。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881188" indent="-1881188">
              <a:buNone/>
            </a:pPr>
            <a:r>
              <a:rPr lang="zh-TW" altLang="en-US" sz="4000" b="1" i="0" u="sng" dirty="0">
                <a:effectLst/>
                <a:latin typeface="Arial" panose="020B0604020202020204" pitchFamily="34" charset="0"/>
              </a:rPr>
              <a:t>創</a:t>
            </a:r>
            <a:r>
              <a:rPr lang="en-US" altLang="zh-TW" sz="4000" b="1" i="0" u="sng" dirty="0">
                <a:effectLst/>
                <a:latin typeface="Arial" panose="020B0604020202020204" pitchFamily="34" charset="0"/>
              </a:rPr>
              <a:t>29:15</a:t>
            </a:r>
            <a:r>
              <a:rPr lang="zh-TW" altLang="en-US" sz="4000" b="0" i="0" u="sng" dirty="0">
                <a:effectLst/>
                <a:latin typeface="Arial" panose="020B0604020202020204" pitchFamily="34" charset="0"/>
              </a:rPr>
              <a:t> 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拉班對雅各說：「你雖是我的骨肉（原文是弟兄），豈可白白地服事我？請告訴我，你要甚麼為工價？」</a:t>
            </a:r>
            <a:endParaRPr lang="en-CA" altLang="zh-TW" sz="4000" dirty="0"/>
          </a:p>
        </p:txBody>
      </p:sp>
    </p:spTree>
    <p:extLst>
      <p:ext uri="{BB962C8B-B14F-4D97-AF65-F5344CB8AC3E}">
        <p14:creationId xmlns:p14="http://schemas.microsoft.com/office/powerpoint/2010/main" val="3952297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824DE-9229-C50B-8F12-C756C906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68" y="390197"/>
            <a:ext cx="12160469" cy="692369"/>
          </a:xfrm>
        </p:spPr>
        <p:txBody>
          <a:bodyPr/>
          <a:lstStyle/>
          <a:p>
            <a:br>
              <a:rPr lang="en-CA" altLang="zh-TW" sz="1800" b="1" u="sng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5DACD-2A11-1678-FCC8-E0FEFEE5A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21" y="1207466"/>
            <a:ext cx="12004158" cy="4985845"/>
          </a:xfrm>
        </p:spPr>
        <p:txBody>
          <a:bodyPr/>
          <a:lstStyle/>
          <a:p>
            <a:pPr marL="1881188" indent="-1881188"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29:16</a:t>
            </a:r>
            <a:r>
              <a:rPr lang="en-CA" sz="4000" u="sng" dirty="0"/>
              <a:t> </a:t>
            </a:r>
            <a:r>
              <a:rPr lang="zh-TW" altLang="en-US" sz="4000" dirty="0"/>
              <a:t>拉班有兩個女兒，大的名叫利亞</a:t>
            </a:r>
            <a:r>
              <a:rPr lang="en-CA" dirty="0">
                <a:solidFill>
                  <a:srgbClr val="FFFF00"/>
                </a:solidFill>
              </a:rPr>
              <a:t>(Leah)(</a:t>
            </a:r>
            <a:r>
              <a:rPr lang="zh-TW" altLang="en-US" dirty="0">
                <a:solidFill>
                  <a:srgbClr val="FFFF00"/>
                </a:solidFill>
              </a:rPr>
              <a:t>意思是 </a:t>
            </a:r>
            <a:r>
              <a:rPr lang="en-CA" dirty="0">
                <a:solidFill>
                  <a:srgbClr val="FFFF00"/>
                </a:solidFill>
              </a:rPr>
              <a:t>“</a:t>
            </a:r>
            <a:r>
              <a:rPr lang="zh-TW" altLang="en-US" dirty="0">
                <a:solidFill>
                  <a:srgbClr val="FFFF00"/>
                </a:solidFill>
              </a:rPr>
              <a:t>疲倦的</a:t>
            </a:r>
            <a:r>
              <a:rPr lang="en-CA" dirty="0">
                <a:solidFill>
                  <a:srgbClr val="FFFF00"/>
                </a:solidFill>
              </a:rPr>
              <a:t>”)</a:t>
            </a:r>
            <a:r>
              <a:rPr lang="zh-TW" altLang="en-US" sz="4000" dirty="0"/>
              <a:t>，小的名叫拉結</a:t>
            </a:r>
            <a:r>
              <a:rPr lang="en-CA" dirty="0">
                <a:solidFill>
                  <a:srgbClr val="FFFF00"/>
                </a:solidFill>
              </a:rPr>
              <a:t>(Rachel) (</a:t>
            </a:r>
            <a:r>
              <a:rPr lang="zh-TW" altLang="en-US" dirty="0">
                <a:solidFill>
                  <a:srgbClr val="FFFF00"/>
                </a:solidFill>
              </a:rPr>
              <a:t>意思是 </a:t>
            </a:r>
            <a:r>
              <a:rPr lang="en-CA" dirty="0">
                <a:solidFill>
                  <a:srgbClr val="FFFF00"/>
                </a:solidFill>
              </a:rPr>
              <a:t>“</a:t>
            </a:r>
            <a:r>
              <a:rPr lang="zh-TW" altLang="en-US" dirty="0">
                <a:solidFill>
                  <a:srgbClr val="FFFF00"/>
                </a:solidFill>
              </a:rPr>
              <a:t>雌羊、母羊</a:t>
            </a:r>
            <a:r>
              <a:rPr lang="en-CA" dirty="0">
                <a:solidFill>
                  <a:srgbClr val="FFFF00"/>
                </a:solidFill>
              </a:rPr>
              <a:t>”)</a:t>
            </a:r>
            <a:r>
              <a:rPr lang="zh-TW" altLang="en-US" sz="4000" dirty="0"/>
              <a:t>。</a:t>
            </a:r>
            <a:endParaRPr lang="en-CA" altLang="zh-TW" sz="4000" dirty="0"/>
          </a:p>
          <a:p>
            <a:pPr marL="1881188" indent="-1881188">
              <a:buNone/>
            </a:pPr>
            <a:r>
              <a:rPr lang="zh-TW" altLang="en-US" sz="4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29:17</a:t>
            </a:r>
            <a:r>
              <a:rPr lang="en-CA" sz="4000" u="sng" dirty="0"/>
              <a:t> </a:t>
            </a:r>
            <a:r>
              <a:rPr lang="zh-TW" altLang="en-US" sz="4000" dirty="0"/>
              <a:t>利亞的眼睛沒有神氣，拉結卻生得美貌俊秀。</a:t>
            </a:r>
            <a:endParaRPr lang="en-CA" sz="4000" dirty="0"/>
          </a:p>
          <a:p>
            <a:pPr marL="1881188" indent="-1881188">
              <a:buNone/>
            </a:pPr>
            <a:r>
              <a:rPr lang="zh-TW" altLang="en-US" sz="4000" u="sng" dirty="0"/>
              <a:t>創</a:t>
            </a:r>
            <a:r>
              <a:rPr lang="en-CA" sz="4000" u="sng" dirty="0"/>
              <a:t>29:18</a:t>
            </a:r>
            <a:r>
              <a:rPr lang="en-CA" sz="4000" dirty="0"/>
              <a:t> </a:t>
            </a:r>
            <a:r>
              <a:rPr lang="zh-TW" altLang="en-US" sz="4000" dirty="0"/>
              <a:t>雅各愛拉結，就說：「我願為你小女兒拉結服事你七年。」</a:t>
            </a:r>
            <a:endParaRPr lang="en-CA" altLang="zh-TW" sz="4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5CF7A8-DF9A-FF82-2012-3468818C01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1712" y="4653853"/>
            <a:ext cx="2750288" cy="2204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453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2AAF94-8C16-C777-2EEA-1E4A12E6C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22E13-8DC2-7BD6-89C0-A7E846341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68" y="390197"/>
            <a:ext cx="12160469" cy="692369"/>
          </a:xfrm>
        </p:spPr>
        <p:txBody>
          <a:bodyPr/>
          <a:lstStyle/>
          <a:p>
            <a:br>
              <a:rPr lang="en-CA" altLang="zh-TW" sz="1800" b="1" u="sng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ACE81-FC6D-6D4D-AC8B-F03FF636C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21" y="1207466"/>
            <a:ext cx="12004158" cy="4985845"/>
          </a:xfrm>
        </p:spPr>
        <p:txBody>
          <a:bodyPr/>
          <a:lstStyle/>
          <a:p>
            <a:pPr marL="1881188" indent="-1881188">
              <a:buNone/>
            </a:pPr>
            <a:r>
              <a:rPr lang="zh-TW" altLang="en-US" sz="4000" u="sng" dirty="0"/>
              <a:t>創</a:t>
            </a:r>
            <a:r>
              <a:rPr lang="en-CA" sz="4000" u="sng" dirty="0"/>
              <a:t> 29:</a:t>
            </a:r>
            <a:r>
              <a:rPr lang="en-US" altLang="zh-TW" sz="4000" u="sng" dirty="0"/>
              <a:t>20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 雅各就為拉結服事了七年；他因為深愛拉結，就看這七年如同幾天。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881188" indent="-1881188">
              <a:buNone/>
            </a:pPr>
            <a:r>
              <a:rPr lang="zh-TW" altLang="en-US" sz="4000" u="sng" dirty="0"/>
              <a:t>創</a:t>
            </a:r>
            <a:r>
              <a:rPr lang="en-US" altLang="zh-TW" sz="4000" u="sng" dirty="0"/>
              <a:t>29:23</a:t>
            </a:r>
            <a:r>
              <a:rPr lang="zh-TW" altLang="en-US" sz="4000" u="sng" dirty="0"/>
              <a:t> 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到晚上，拉班將女兒利亞送來給雅各，雅各就與她同房。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881188" indent="-1881188">
              <a:buNone/>
            </a:pPr>
            <a:r>
              <a:rPr lang="zh-TW" altLang="en-US" sz="4000" u="sng" dirty="0"/>
              <a:t>創</a:t>
            </a:r>
            <a:r>
              <a:rPr lang="en-US" altLang="zh-TW" sz="4000" u="sng" dirty="0"/>
              <a:t>29:27</a:t>
            </a:r>
            <a:r>
              <a:rPr lang="zh-TW" altLang="en-US" sz="4000" u="sng" dirty="0"/>
              <a:t> 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你為這個滿了七日，我就把那個也給你，你再為她服事我七年。」</a:t>
            </a:r>
            <a:endParaRPr lang="en-CA" altLang="zh-TW" sz="4000" b="0" i="0" dirty="0">
              <a:effectLst/>
              <a:latin typeface="Arial" panose="020B0604020202020204" pitchFamily="34" charset="0"/>
            </a:endParaRPr>
          </a:p>
          <a:p>
            <a:pPr marL="1881188" indent="-1881188">
              <a:buNone/>
            </a:pPr>
            <a:r>
              <a:rPr lang="zh-TW" altLang="en-US" sz="4000" u="sng" dirty="0"/>
              <a:t>創</a:t>
            </a:r>
            <a:r>
              <a:rPr lang="en-US" altLang="zh-TW" sz="4000" u="sng" dirty="0"/>
              <a:t>29:28</a:t>
            </a:r>
            <a:r>
              <a:rPr lang="zh-TW" altLang="en-US" sz="4000" u="sng" dirty="0"/>
              <a:t> </a:t>
            </a:r>
            <a:r>
              <a:rPr lang="zh-TW" altLang="en-US" sz="4000" b="0" i="0" dirty="0">
                <a:effectLst/>
                <a:latin typeface="Arial" panose="020B0604020202020204" pitchFamily="34" charset="0"/>
              </a:rPr>
              <a:t>雅各就如此行。滿了利亞的七日，拉班便將女兒拉結給雅各為妻。</a:t>
            </a:r>
            <a:endParaRPr lang="en-CA" altLang="zh-TW" sz="4000" dirty="0"/>
          </a:p>
        </p:txBody>
      </p:sp>
    </p:spTree>
    <p:extLst>
      <p:ext uri="{BB962C8B-B14F-4D97-AF65-F5344CB8AC3E}">
        <p14:creationId xmlns:p14="http://schemas.microsoft.com/office/powerpoint/2010/main" val="3803627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39F68-F54A-D3F6-5BB5-8C0F76508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2A463-EBA2-0A95-40B7-841FAD12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68" y="390197"/>
            <a:ext cx="12160469" cy="692369"/>
          </a:xfrm>
        </p:spPr>
        <p:txBody>
          <a:bodyPr/>
          <a:lstStyle/>
          <a:p>
            <a:br>
              <a:rPr lang="en-CA" altLang="zh-TW" sz="1800" b="1" u="sng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C3B5D-4EC3-0628-AB16-51EC76759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6" y="1313792"/>
            <a:ext cx="11550869" cy="4985845"/>
          </a:xfrm>
        </p:spPr>
        <p:txBody>
          <a:bodyPr/>
          <a:lstStyle/>
          <a:p>
            <a:pPr marL="1881188" indent="-1881188"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29:30</a:t>
            </a:r>
            <a:r>
              <a:rPr lang="en-CA" sz="4000" dirty="0"/>
              <a:t> </a:t>
            </a:r>
            <a:r>
              <a:rPr lang="zh-TW" altLang="en-US" sz="4000" dirty="0"/>
              <a:t>雅各也與拉結同房，並且愛拉結勝似愛利亞，於是又服事了拉班七年。</a:t>
            </a:r>
            <a:endParaRPr lang="en-CA" altLang="zh-TW" sz="4000" dirty="0"/>
          </a:p>
          <a:p>
            <a:pPr marL="1881188" indent="-1881188">
              <a:buNone/>
            </a:pPr>
            <a:r>
              <a:rPr lang="zh-TW" altLang="en-US" sz="4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29:31</a:t>
            </a:r>
            <a:r>
              <a:rPr lang="en-CA" sz="4000" dirty="0"/>
              <a:t> </a:t>
            </a:r>
            <a:r>
              <a:rPr lang="zh-TW" altLang="en-US" sz="4000" dirty="0"/>
              <a:t>耶和華見利亞失寵（原文是被恨；下同），就使她生育，拉結卻不生育。</a:t>
            </a:r>
            <a:endParaRPr lang="en-CA" altLang="zh-TW" sz="4000" dirty="0"/>
          </a:p>
          <a:p>
            <a:pPr marL="1881188" indent="-1881188">
              <a:buNone/>
            </a:pPr>
            <a:r>
              <a:rPr lang="zh-TW" altLang="en-US" sz="40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29:32</a:t>
            </a:r>
            <a:r>
              <a:rPr lang="en-CA" sz="4000" dirty="0"/>
              <a:t> </a:t>
            </a:r>
            <a:r>
              <a:rPr lang="zh-TW" altLang="en-US" sz="4000" dirty="0"/>
              <a:t>利亞懷孕生子，就給他起名叫流便（就是有兒子的意思），因而說：「耶和華看見我的苦情，如今我的丈夫必愛我。」</a:t>
            </a:r>
            <a:endParaRPr lang="en-CA" altLang="zh-TW" sz="4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66B7B5A-A946-30AB-CB4E-19F1533251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4849536"/>
            <a:ext cx="1914525" cy="2008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100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7CED9-A799-CF4A-4F8D-31DF3C610A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4318A-0A76-17E8-A81F-F0270908A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289" y="212178"/>
            <a:ext cx="12160469" cy="692369"/>
          </a:xfrm>
        </p:spPr>
        <p:txBody>
          <a:bodyPr/>
          <a:lstStyle/>
          <a:p>
            <a:br>
              <a:rPr lang="en-CA" altLang="zh-TW" sz="1800" b="1" u="sng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4546E6-BE87-CCBF-36C7-1E38201B7C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966" y="1061544"/>
            <a:ext cx="11550869" cy="5796456"/>
          </a:xfrm>
        </p:spPr>
        <p:txBody>
          <a:bodyPr/>
          <a:lstStyle/>
          <a:p>
            <a:pPr marL="1797050" indent="-1797050">
              <a:buNone/>
            </a:pPr>
            <a:r>
              <a:rPr lang="zh-TW" altLang="en-US" sz="4000" u="sng" dirty="0"/>
              <a:t>創</a:t>
            </a:r>
            <a:r>
              <a:rPr lang="en-CA" sz="4000" u="sng" dirty="0"/>
              <a:t>29:33</a:t>
            </a:r>
            <a:r>
              <a:rPr lang="en-CA" sz="4000" dirty="0"/>
              <a:t> </a:t>
            </a:r>
            <a:r>
              <a:rPr lang="zh-TW" altLang="en-US" sz="4000" dirty="0"/>
              <a:t>她又懷孕生子，就說：「耶和華因為聽見我失寵，所以又賜給我這個兒子」，於是給他起名叫西緬（就是聽見的意思）。</a:t>
            </a:r>
            <a:endParaRPr lang="en-CA" altLang="zh-TW" sz="4000" dirty="0"/>
          </a:p>
          <a:p>
            <a:pPr marL="1797050" indent="-1797050">
              <a:buNone/>
            </a:pPr>
            <a:r>
              <a:rPr lang="zh-TW" altLang="en-US" sz="4000" u="sng" dirty="0"/>
              <a:t>創</a:t>
            </a:r>
            <a:r>
              <a:rPr lang="en-CA" sz="4000" u="sng" dirty="0"/>
              <a:t>29:34</a:t>
            </a:r>
            <a:r>
              <a:rPr lang="en-CA" sz="4000" dirty="0"/>
              <a:t> </a:t>
            </a:r>
            <a:r>
              <a:rPr lang="zh-TW" altLang="en-US" sz="4000" dirty="0"/>
              <a:t>她又懷孕生子，起名叫利未（就是聯合的意思），說：「我給丈夫生了三個兒子，他必與我聯合。」</a:t>
            </a:r>
            <a:endParaRPr lang="en-CA" altLang="zh-TW" sz="4000" dirty="0"/>
          </a:p>
          <a:p>
            <a:pPr marL="1797050" indent="-1797050">
              <a:buNone/>
            </a:pPr>
            <a:r>
              <a:rPr lang="zh-TW" altLang="en-US" sz="4000" u="sng" dirty="0"/>
              <a:t>創</a:t>
            </a:r>
            <a:r>
              <a:rPr lang="en-CA" sz="4000" u="sng" dirty="0"/>
              <a:t>29:35</a:t>
            </a:r>
            <a:r>
              <a:rPr lang="en-CA" sz="4000" dirty="0"/>
              <a:t> </a:t>
            </a:r>
            <a:r>
              <a:rPr lang="zh-TW" altLang="en-US" sz="4000" dirty="0"/>
              <a:t>她又懷孕生子，說：「這回我要讚美耶和華」，因此給他起名叫猶大（就是讚美的意思）。這才停了生育。</a:t>
            </a:r>
            <a:endParaRPr lang="en-CA" sz="4000" dirty="0"/>
          </a:p>
        </p:txBody>
      </p:sp>
    </p:spTree>
    <p:extLst>
      <p:ext uri="{BB962C8B-B14F-4D97-AF65-F5344CB8AC3E}">
        <p14:creationId xmlns:p14="http://schemas.microsoft.com/office/powerpoint/2010/main" val="513363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A1DF2-DE7A-341C-8520-808326F6D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B1B67-5665-7583-18CA-6F840999E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68" y="390197"/>
            <a:ext cx="12160469" cy="692369"/>
          </a:xfrm>
        </p:spPr>
        <p:txBody>
          <a:bodyPr/>
          <a:lstStyle/>
          <a:p>
            <a:br>
              <a:rPr lang="en-CA" altLang="zh-TW" sz="1800" b="1" u="sng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67883-1F25-7434-1DC7-06FEA1DCE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6" y="1313792"/>
            <a:ext cx="11550869" cy="4985845"/>
          </a:xfrm>
        </p:spPr>
        <p:txBody>
          <a:bodyPr/>
          <a:lstStyle/>
          <a:p>
            <a:pPr marL="1881188" indent="-1881188">
              <a:buNone/>
            </a:pPr>
            <a:r>
              <a:rPr lang="zh-TW" altLang="en-US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30:9</a:t>
            </a:r>
            <a:r>
              <a:rPr lang="en-CA" sz="4000" dirty="0"/>
              <a:t> </a:t>
            </a:r>
            <a:r>
              <a:rPr lang="zh-TW" altLang="en-US" sz="4000" dirty="0"/>
              <a:t>利亞見自己停了生育，就把使女悉帕給雅各為妾。</a:t>
            </a:r>
            <a:endParaRPr lang="en-CA" altLang="zh-TW" sz="4000" dirty="0"/>
          </a:p>
          <a:p>
            <a:pPr marL="1881188" indent="-1881188">
              <a:buNone/>
            </a:pPr>
            <a:r>
              <a:rPr lang="zh-TW" altLang="en-US" sz="4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30:10</a:t>
            </a:r>
            <a:r>
              <a:rPr lang="en-CA" sz="4000" dirty="0"/>
              <a:t> </a:t>
            </a:r>
            <a:r>
              <a:rPr lang="zh-TW" altLang="en-US" sz="4000" dirty="0"/>
              <a:t>利亞的使女悉帕給雅各生了一個兒子。</a:t>
            </a:r>
            <a:endParaRPr lang="en-CA" altLang="zh-TW" sz="4000" dirty="0"/>
          </a:p>
          <a:p>
            <a:pPr marL="1881188" indent="-1881188">
              <a:buNone/>
            </a:pPr>
            <a:r>
              <a:rPr lang="zh-TW" altLang="en-US" sz="40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000" u="sng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30:11</a:t>
            </a:r>
            <a:r>
              <a:rPr lang="en-CA" sz="4000" dirty="0"/>
              <a:t> </a:t>
            </a:r>
            <a:r>
              <a:rPr lang="zh-TW" altLang="en-US" sz="4000" dirty="0"/>
              <a:t>利亞說：「</a:t>
            </a:r>
            <a:r>
              <a:rPr lang="zh-TW" altLang="en-US" sz="4000" b="1" dirty="0"/>
              <a:t>萬幸</a:t>
            </a:r>
            <a:r>
              <a:rPr lang="zh-TW" altLang="en-US" sz="4000" dirty="0"/>
              <a:t>！」於是給他起名叫迦得（就是萬幸的意思）</a:t>
            </a:r>
            <a:r>
              <a:rPr lang="en-CA" sz="4000" dirty="0">
                <a:solidFill>
                  <a:srgbClr val="FFFF00"/>
                </a:solidFill>
              </a:rPr>
              <a:t> “Good fortune has come!”</a:t>
            </a:r>
            <a:r>
              <a:rPr lang="zh-TW" altLang="en-US" sz="4000" dirty="0"/>
              <a:t>。</a:t>
            </a:r>
            <a:endParaRPr lang="en-CA" altLang="zh-TW" sz="4000" dirty="0"/>
          </a:p>
        </p:txBody>
      </p:sp>
    </p:spTree>
    <p:extLst>
      <p:ext uri="{BB962C8B-B14F-4D97-AF65-F5344CB8AC3E}">
        <p14:creationId xmlns:p14="http://schemas.microsoft.com/office/powerpoint/2010/main" val="2374387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1429F-2047-F016-D50D-80904A24A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2F10E-7E93-D5D5-A2DB-31794F48C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268" y="390197"/>
            <a:ext cx="12160469" cy="692369"/>
          </a:xfrm>
        </p:spPr>
        <p:txBody>
          <a:bodyPr/>
          <a:lstStyle/>
          <a:p>
            <a:br>
              <a:rPr lang="en-CA" altLang="zh-TW" sz="1800" b="1" u="sng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kumimoji="1" lang="zh-TW" altLang="en-US" sz="4400" b="1" dirty="0">
                <a:solidFill>
                  <a:schemeClr val="tx2"/>
                </a:solidFill>
                <a:latin typeface="Courier New" panose="02070309020205020404" pitchFamily="49" charset="0"/>
                <a:ea typeface="+mj-ea"/>
                <a:cs typeface="+mj-cs"/>
              </a:rPr>
              <a:t>沒有被遺忘的利亞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E7EFE-7D4A-7CFA-5E84-FC363F0CA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946" y="1313792"/>
            <a:ext cx="11550869" cy="4985845"/>
          </a:xfrm>
        </p:spPr>
        <p:txBody>
          <a:bodyPr/>
          <a:lstStyle/>
          <a:p>
            <a:pPr marL="1881188" indent="-1881188">
              <a:buNone/>
            </a:pPr>
            <a:r>
              <a:rPr lang="zh-TW" altLang="en-US" sz="44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400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30:12</a:t>
            </a:r>
            <a:r>
              <a:rPr lang="en-CA" sz="4400" dirty="0"/>
              <a:t> </a:t>
            </a:r>
            <a:r>
              <a:rPr lang="zh-TW" altLang="en-US" sz="4400" dirty="0"/>
              <a:t>利亞的使女悉帕又給雅各生了第二個兒子。</a:t>
            </a:r>
            <a:endParaRPr lang="en-CA" altLang="zh-TW" sz="4400" dirty="0"/>
          </a:p>
          <a:p>
            <a:pPr marL="1881188" indent="-1881188">
              <a:buNone/>
            </a:pPr>
            <a:r>
              <a:rPr lang="zh-TW" altLang="en-US" sz="44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創</a:t>
            </a:r>
            <a:r>
              <a:rPr lang="en-CA" sz="4400" u="sng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30:13</a:t>
            </a:r>
            <a:r>
              <a:rPr lang="en-CA" sz="4400" dirty="0"/>
              <a:t> </a:t>
            </a:r>
            <a:r>
              <a:rPr lang="zh-TW" altLang="en-US" sz="4400" dirty="0"/>
              <a:t>利亞說：「我</a:t>
            </a:r>
            <a:r>
              <a:rPr lang="zh-TW" altLang="en-US" sz="4400" b="1" dirty="0"/>
              <a:t>有福</a:t>
            </a:r>
            <a:r>
              <a:rPr lang="zh-TW" altLang="en-US" sz="4400" dirty="0"/>
              <a:t>啊，眾女子都要稱我是有福的」，於是給他起名叫亞設（就是有福的意思）</a:t>
            </a:r>
            <a:r>
              <a:rPr lang="en-CA" sz="4400" dirty="0">
                <a:solidFill>
                  <a:srgbClr val="FFFF00"/>
                </a:solidFill>
              </a:rPr>
              <a:t>Happy am I! </a:t>
            </a:r>
            <a:r>
              <a:rPr lang="zh-TW" altLang="en-US" sz="4400" dirty="0"/>
              <a:t>。</a:t>
            </a:r>
            <a:endParaRPr lang="en-CA" altLang="zh-TW" sz="4400" dirty="0"/>
          </a:p>
        </p:txBody>
      </p:sp>
    </p:spTree>
    <p:extLst>
      <p:ext uri="{BB962C8B-B14F-4D97-AF65-F5344CB8AC3E}">
        <p14:creationId xmlns:p14="http://schemas.microsoft.com/office/powerpoint/2010/main" val="2105817475"/>
      </p:ext>
    </p:extLst>
  </p:cSld>
  <p:clrMapOvr>
    <a:masterClrMapping/>
  </p:clrMapOvr>
</p:sld>
</file>

<file path=ppt/theme/theme1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61768</TotalTime>
  <Words>3027</Words>
  <Application>Microsoft Office PowerPoint</Application>
  <PresentationFormat>Widescreen</PresentationFormat>
  <Paragraphs>193</Paragraphs>
  <Slides>28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標楷體</vt:lpstr>
      <vt:lpstr>細明體</vt:lpstr>
      <vt:lpstr>新細明體</vt:lpstr>
      <vt:lpstr>Arial</vt:lpstr>
      <vt:lpstr>Calibri</vt:lpstr>
      <vt:lpstr>Courier New</vt:lpstr>
      <vt:lpstr>Times New Roman</vt:lpstr>
      <vt:lpstr>3_預設簡報設計</vt:lpstr>
      <vt:lpstr>PowerPoint Presentation</vt:lpstr>
      <vt:lpstr> 沒有被遺忘的利亞</vt:lpstr>
      <vt:lpstr> 沒有被遺忘的利亞</vt:lpstr>
      <vt:lpstr> 沒有被遺忘的利亞</vt:lpstr>
      <vt:lpstr> 沒有被遺忘的利亞</vt:lpstr>
      <vt:lpstr> 沒有被遺忘的利亞</vt:lpstr>
      <vt:lpstr> 沒有被遺忘的利亞</vt:lpstr>
      <vt:lpstr> 沒有被遺忘的利亞</vt:lpstr>
      <vt:lpstr> 沒有被遺忘的利亞</vt:lpstr>
      <vt:lpstr> 沒有被遺忘的利亞</vt:lpstr>
      <vt:lpstr> 沒有被遺忘的利亞</vt:lpstr>
      <vt:lpstr>利亞生命的進階</vt:lpstr>
      <vt:lpstr>利亞生命的進階</vt:lpstr>
      <vt:lpstr>利亞生命的進階</vt:lpstr>
      <vt:lpstr>利亞生命的進階</vt:lpstr>
      <vt:lpstr>利亞生命的進階</vt:lpstr>
      <vt:lpstr>利亞生命的進階</vt:lpstr>
      <vt:lpstr>利亞生命的進階</vt:lpstr>
      <vt:lpstr>利亞生命的進階</vt:lpstr>
      <vt:lpstr>總結(沒有被遺忘的利亞)</vt:lpstr>
      <vt:lpstr>總結(沒有被遺忘的利亞)</vt:lpstr>
      <vt:lpstr>PowerPoint Presentation</vt:lpstr>
      <vt:lpstr>【平安詩集 第307首】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因著信，就</dc:title>
  <dc:creator>Esther Lau</dc:creator>
  <cp:lastModifiedBy>Esther Lau</cp:lastModifiedBy>
  <cp:revision>304</cp:revision>
  <dcterms:created xsi:type="dcterms:W3CDTF">2020-04-04T21:18:27Z</dcterms:created>
  <dcterms:modified xsi:type="dcterms:W3CDTF">2025-05-09T22:26:37Z</dcterms:modified>
</cp:coreProperties>
</file>